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T Sans Narrow" panose="020B0604020202020204" charset="0"/>
      <p:regular r:id="rId18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oboto Medium" panose="020B0604020202020204" charset="0"/>
      <p:regular r:id="rId24"/>
      <p:bold r:id="rId25"/>
      <p:italic r:id="rId26"/>
      <p:boldItalic r:id="rId27"/>
    </p:embeddedFont>
    <p:embeddedFont>
      <p:font typeface="Roboto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aartje Jasper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01T16:55:02.100" idx="1">
    <p:pos x="6000" y="0"/>
    <p:text>deze slide is optioneel, maar misschien wel leuk om het breder te trekken. Wat vind jij? +astrid@mobileorchards.com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df557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df557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46a4bec308_0_1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46a4bec308_0_1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6a4bec308_0_8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6a4bec308_0_8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53040ce3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53040ce3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6a7eb4e54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6a7eb4e54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6a7eb4e54_2_10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6a7eb4e54_2_10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6a7eb4e54_2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6a7eb4e54_2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136abde6493658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136abde6493658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a4bec308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a4bec308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3de338e9d_4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3de338e9d_4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nl" sz="1200">
                <a:solidFill>
                  <a:srgbClr val="0B5394"/>
                </a:solidFill>
              </a:rPr>
              <a:t>ecosysteem door mensen ontworpen; overblijvende soorten; meerdere functies, veelal eetbaar door mensen; zowel inheemse als uitheems; meerdere vegetatielagen</a:t>
            </a: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453040ce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453040ce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de338e9d_4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de338e9d_4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Nederland - weinig licht, veel mensen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nl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voedsel’bos’ =  voedselbosrand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beheer relatief beperkt, maar niet nul of ‘zelfvoorzienend’ </a:t>
            </a:r>
            <a:endParaRPr sz="1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de338e9d_4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de338e9d_4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Open Sans"/>
              <a:buChar char="●"/>
            </a:pPr>
            <a:r>
              <a:rPr lang="nl" sz="1200">
                <a:solidFill>
                  <a:srgbClr val="0B539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leefmilieu: beweging, groen, fijnstof, stikstof, ..</a:t>
            </a:r>
            <a:endParaRPr sz="1200">
              <a:solidFill>
                <a:srgbClr val="0B539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Open Sans"/>
              <a:buChar char="●"/>
            </a:pPr>
            <a:r>
              <a:rPr lang="nl" sz="1200">
                <a:solidFill>
                  <a:srgbClr val="0B5394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klimaatrisico’s: water, erosie, wind, hitte, ... </a:t>
            </a:r>
            <a:endParaRPr sz="1200">
              <a:solidFill>
                <a:srgbClr val="0B5394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3de338e9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3de338e9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3de338e9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3de338e9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-149825" y="99875"/>
            <a:ext cx="8520600" cy="1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>
                <a:solidFill>
                  <a:srgbClr val="FF9900"/>
                </a:solidFill>
              </a:rPr>
              <a:t>  </a:t>
            </a:r>
            <a:r>
              <a:rPr lang="nl" sz="4800">
                <a:solidFill>
                  <a:schemeClr val="accent3"/>
                </a:solidFill>
              </a:rPr>
              <a:t>VOEDSELBUURTBOS</a:t>
            </a:r>
            <a:r>
              <a:rPr lang="nl" sz="4800">
                <a:solidFill>
                  <a:srgbClr val="FF9900"/>
                </a:solidFill>
              </a:rPr>
              <a:t>         </a:t>
            </a:r>
            <a:r>
              <a:rPr lang="nl" sz="4800"/>
              <a:t>TREEMANSPOLDER</a:t>
            </a:r>
            <a:endParaRPr sz="4800"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 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200" y="3454088"/>
            <a:ext cx="27051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97047"/>
            <a:ext cx="5711001" cy="207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Verwante functies</a:t>
            </a:r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3374408" y="1416875"/>
            <a:ext cx="2430300" cy="23097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 txBox="1"/>
          <p:nvPr/>
        </p:nvSpPr>
        <p:spPr>
          <a:xfrm>
            <a:off x="3781008" y="2064948"/>
            <a:ext cx="16170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VoedselbuurtbosTreemanspolder</a:t>
            </a:r>
            <a:endParaRPr b="1"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kennis &amp; educatie</a:t>
            </a:r>
            <a:endParaRPr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" name="Google Shape;139;p22"/>
          <p:cNvGrpSpPr/>
          <p:nvPr/>
        </p:nvGrpSpPr>
        <p:grpSpPr>
          <a:xfrm>
            <a:off x="3635846" y="805825"/>
            <a:ext cx="3133330" cy="1374224"/>
            <a:chOff x="3374371" y="941025"/>
            <a:chExt cx="3133330" cy="1374224"/>
          </a:xfrm>
        </p:grpSpPr>
        <p:sp>
          <p:nvSpPr>
            <p:cNvPr id="140" name="Google Shape;140;p22"/>
            <p:cNvSpPr/>
            <p:nvPr/>
          </p:nvSpPr>
          <p:spPr>
            <a:xfrm>
              <a:off x="3374371" y="941025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chemeClr val="accent2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  </a:t>
              </a:r>
              <a:r>
                <a:rPr lang="nl" sz="12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Biodiversiteit</a:t>
              </a:r>
              <a:endParaRPr sz="12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chemeClr val="accent2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iversiteit</a:t>
              </a:r>
              <a:endParaRPr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1" name="Google Shape;141;p22"/>
            <p:cNvSpPr txBox="1"/>
            <p:nvPr/>
          </p:nvSpPr>
          <p:spPr>
            <a:xfrm rot="2163071">
              <a:off x="5279321" y="1439543"/>
              <a:ext cx="1167359" cy="58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chemeClr val="accent2"/>
                </a:solidFill>
              </a:endParaRPr>
            </a:p>
          </p:txBody>
        </p:sp>
        <p:sp>
          <p:nvSpPr>
            <p:cNvPr id="142" name="Google Shape;142;p22"/>
            <p:cNvSpPr/>
            <p:nvPr/>
          </p:nvSpPr>
          <p:spPr>
            <a:xfrm rot="2159678">
              <a:off x="4838902" y="1574444"/>
              <a:ext cx="1119431" cy="152476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grpSp>
        <p:nvGrpSpPr>
          <p:cNvPr id="143" name="Google Shape;143;p22"/>
          <p:cNvGrpSpPr/>
          <p:nvPr/>
        </p:nvGrpSpPr>
        <p:grpSpPr>
          <a:xfrm>
            <a:off x="2770676" y="2827534"/>
            <a:ext cx="1616953" cy="1565256"/>
            <a:chOff x="2267983" y="2599997"/>
            <a:chExt cx="1838700" cy="1842128"/>
          </a:xfrm>
        </p:grpSpPr>
        <p:sp>
          <p:nvSpPr>
            <p:cNvPr id="144" name="Google Shape;144;p22"/>
            <p:cNvSpPr/>
            <p:nvPr/>
          </p:nvSpPr>
          <p:spPr>
            <a:xfrm>
              <a:off x="2267983" y="3451825"/>
              <a:ext cx="1838700" cy="99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Sociale Participatie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5" name="Google Shape;145;p22"/>
            <p:cNvSpPr txBox="1"/>
            <p:nvPr/>
          </p:nvSpPr>
          <p:spPr>
            <a:xfrm rot="4327392">
              <a:off x="2565306" y="3026908"/>
              <a:ext cx="1110202" cy="357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743"/>
                </a:solidFill>
              </a:endParaRPr>
            </a:p>
          </p:txBody>
        </p:sp>
        <p:sp>
          <p:nvSpPr>
            <p:cNvPr id="146" name="Google Shape;146;p22"/>
            <p:cNvSpPr/>
            <p:nvPr/>
          </p:nvSpPr>
          <p:spPr>
            <a:xfrm rot="-6478717">
              <a:off x="2755922" y="3079191"/>
              <a:ext cx="1119672" cy="153413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22"/>
          <p:cNvGrpSpPr/>
          <p:nvPr/>
        </p:nvGrpSpPr>
        <p:grpSpPr>
          <a:xfrm>
            <a:off x="1556100" y="1152437"/>
            <a:ext cx="2568655" cy="1691188"/>
            <a:chOff x="1692125" y="1036812"/>
            <a:chExt cx="2568655" cy="1691188"/>
          </a:xfrm>
        </p:grpSpPr>
        <p:sp>
          <p:nvSpPr>
            <p:cNvPr id="148" name="Google Shape;148;p22"/>
            <p:cNvSpPr/>
            <p:nvPr/>
          </p:nvSpPr>
          <p:spPr>
            <a:xfrm>
              <a:off x="1692125" y="1787200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Gezondheid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49" name="Google Shape;149;p22"/>
            <p:cNvSpPr txBox="1"/>
            <p:nvPr/>
          </p:nvSpPr>
          <p:spPr>
            <a:xfrm rot="-2159593">
              <a:off x="3151495" y="1328517"/>
              <a:ext cx="1109770" cy="357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C8148"/>
                </a:solidFill>
              </a:endParaRPr>
            </a:p>
          </p:txBody>
        </p:sp>
        <p:sp>
          <p:nvSpPr>
            <p:cNvPr id="150" name="Google Shape;150;p22"/>
            <p:cNvSpPr/>
            <p:nvPr/>
          </p:nvSpPr>
          <p:spPr>
            <a:xfrm rot="9760222">
              <a:off x="3308190" y="1499428"/>
              <a:ext cx="924569" cy="153447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22"/>
          <p:cNvGrpSpPr/>
          <p:nvPr/>
        </p:nvGrpSpPr>
        <p:grpSpPr>
          <a:xfrm>
            <a:off x="5470052" y="2016725"/>
            <a:ext cx="2095629" cy="1628194"/>
            <a:chOff x="5470052" y="2016725"/>
            <a:chExt cx="2095629" cy="1628194"/>
          </a:xfrm>
        </p:grpSpPr>
        <p:sp>
          <p:nvSpPr>
            <p:cNvPr id="152" name="Google Shape;152;p22"/>
            <p:cNvSpPr/>
            <p:nvPr/>
          </p:nvSpPr>
          <p:spPr>
            <a:xfrm>
              <a:off x="5576081" y="2016725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Veiligheid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3" name="Google Shape;153;p22"/>
            <p:cNvSpPr txBox="1"/>
            <p:nvPr/>
          </p:nvSpPr>
          <p:spPr>
            <a:xfrm rot="1110103">
              <a:off x="5856414" y="3076794"/>
              <a:ext cx="1384035" cy="35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140"/>
                </a:solidFill>
              </a:endParaRPr>
            </a:p>
          </p:txBody>
        </p:sp>
        <p:sp>
          <p:nvSpPr>
            <p:cNvPr id="154" name="Google Shape;154;p22"/>
            <p:cNvSpPr/>
            <p:nvPr/>
          </p:nvSpPr>
          <p:spPr>
            <a:xfrm rot="-3446846">
              <a:off x="5339677" y="3167380"/>
              <a:ext cx="842451" cy="152782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2"/>
          <p:cNvGrpSpPr/>
          <p:nvPr/>
        </p:nvGrpSpPr>
        <p:grpSpPr>
          <a:xfrm>
            <a:off x="4308850" y="3451825"/>
            <a:ext cx="2658157" cy="941125"/>
            <a:chOff x="4308850" y="3451825"/>
            <a:chExt cx="2658157" cy="941125"/>
          </a:xfrm>
        </p:grpSpPr>
        <p:sp>
          <p:nvSpPr>
            <p:cNvPr id="156" name="Google Shape;156;p22"/>
            <p:cNvSpPr/>
            <p:nvPr/>
          </p:nvSpPr>
          <p:spPr>
            <a:xfrm>
              <a:off x="5059007" y="3451825"/>
              <a:ext cx="19080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Zelfredzaamheid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Individu &amp; gemeenschap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57" name="Google Shape;157;p22"/>
            <p:cNvSpPr txBox="1"/>
            <p:nvPr/>
          </p:nvSpPr>
          <p:spPr>
            <a:xfrm rot="8843">
              <a:off x="4308848" y="4034150"/>
              <a:ext cx="933003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743"/>
                </a:solidFill>
              </a:endParaRPr>
            </a:p>
          </p:txBody>
        </p:sp>
        <p:sp>
          <p:nvSpPr>
            <p:cNvPr id="158" name="Google Shape;158;p22"/>
            <p:cNvSpPr/>
            <p:nvPr/>
          </p:nvSpPr>
          <p:spPr>
            <a:xfrm rot="10798601">
              <a:off x="4394702" y="3933351"/>
              <a:ext cx="737400" cy="152703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Learning by doing</a:t>
            </a: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3374408" y="1416875"/>
            <a:ext cx="2430300" cy="2309700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3780999" y="2064950"/>
            <a:ext cx="1730400" cy="1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kennis &amp; educatie</a:t>
            </a:r>
            <a:endParaRPr b="1"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Voedselbuurtbos</a:t>
            </a:r>
            <a:endParaRPr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Treemanspolder</a:t>
            </a:r>
            <a:endParaRPr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714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6" name="Google Shape;166;p23"/>
          <p:cNvGrpSpPr/>
          <p:nvPr/>
        </p:nvGrpSpPr>
        <p:grpSpPr>
          <a:xfrm>
            <a:off x="3635846" y="783425"/>
            <a:ext cx="3133409" cy="1396500"/>
            <a:chOff x="3374371" y="918625"/>
            <a:chExt cx="3133409" cy="1396500"/>
          </a:xfrm>
        </p:grpSpPr>
        <p:sp>
          <p:nvSpPr>
            <p:cNvPr id="167" name="Google Shape;167;p23"/>
            <p:cNvSpPr/>
            <p:nvPr/>
          </p:nvSpPr>
          <p:spPr>
            <a:xfrm>
              <a:off x="3374371" y="941025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Biodiversiteit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68" name="Google Shape;168;p23"/>
            <p:cNvSpPr txBox="1"/>
            <p:nvPr/>
          </p:nvSpPr>
          <p:spPr>
            <a:xfrm rot="2162612">
              <a:off x="4920458" y="1322719"/>
              <a:ext cx="1564243" cy="588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85631"/>
                </a:solidFill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 rot="2159678">
              <a:off x="4838902" y="1574444"/>
              <a:ext cx="1119431" cy="152476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23"/>
          <p:cNvGrpSpPr/>
          <p:nvPr/>
        </p:nvGrpSpPr>
        <p:grpSpPr>
          <a:xfrm>
            <a:off x="2770676" y="2827534"/>
            <a:ext cx="1616953" cy="1565256"/>
            <a:chOff x="2267983" y="2599997"/>
            <a:chExt cx="1838700" cy="1842128"/>
          </a:xfrm>
        </p:grpSpPr>
        <p:sp>
          <p:nvSpPr>
            <p:cNvPr id="171" name="Google Shape;171;p23"/>
            <p:cNvSpPr/>
            <p:nvPr/>
          </p:nvSpPr>
          <p:spPr>
            <a:xfrm>
              <a:off x="2267983" y="3451825"/>
              <a:ext cx="1838700" cy="99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Sociale Participatie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2" name="Google Shape;172;p23"/>
            <p:cNvSpPr txBox="1"/>
            <p:nvPr/>
          </p:nvSpPr>
          <p:spPr>
            <a:xfrm rot="4327392">
              <a:off x="2565306" y="3026908"/>
              <a:ext cx="1110202" cy="357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743"/>
                </a:solidFill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 rot="-6478717">
              <a:off x="2755922" y="3079191"/>
              <a:ext cx="1119672" cy="153413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C81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" name="Google Shape;174;p23"/>
          <p:cNvGrpSpPr/>
          <p:nvPr/>
        </p:nvGrpSpPr>
        <p:grpSpPr>
          <a:xfrm>
            <a:off x="1457900" y="1180912"/>
            <a:ext cx="2568655" cy="1691188"/>
            <a:chOff x="1692125" y="1036812"/>
            <a:chExt cx="2568655" cy="1691188"/>
          </a:xfrm>
        </p:grpSpPr>
        <p:sp>
          <p:nvSpPr>
            <p:cNvPr id="175" name="Google Shape;175;p23"/>
            <p:cNvSpPr/>
            <p:nvPr/>
          </p:nvSpPr>
          <p:spPr>
            <a:xfrm>
              <a:off x="1692125" y="1787200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Gezondheid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76" name="Google Shape;176;p23"/>
            <p:cNvSpPr txBox="1"/>
            <p:nvPr/>
          </p:nvSpPr>
          <p:spPr>
            <a:xfrm rot="-2159593">
              <a:off x="3151495" y="1328517"/>
              <a:ext cx="1109770" cy="357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C8148"/>
                </a:solidFill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 rot="9760222">
              <a:off x="3308190" y="1499428"/>
              <a:ext cx="924569" cy="153447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23"/>
          <p:cNvGrpSpPr/>
          <p:nvPr/>
        </p:nvGrpSpPr>
        <p:grpSpPr>
          <a:xfrm>
            <a:off x="5470052" y="2016725"/>
            <a:ext cx="2095629" cy="1628194"/>
            <a:chOff x="5470052" y="2016725"/>
            <a:chExt cx="2095629" cy="1628194"/>
          </a:xfrm>
        </p:grpSpPr>
        <p:sp>
          <p:nvSpPr>
            <p:cNvPr id="179" name="Google Shape;179;p23"/>
            <p:cNvSpPr/>
            <p:nvPr/>
          </p:nvSpPr>
          <p:spPr>
            <a:xfrm>
              <a:off x="5576081" y="2016725"/>
              <a:ext cx="19896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Veiligheid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0" name="Google Shape;180;p23"/>
            <p:cNvSpPr txBox="1"/>
            <p:nvPr/>
          </p:nvSpPr>
          <p:spPr>
            <a:xfrm rot="1110103">
              <a:off x="5856414" y="3076794"/>
              <a:ext cx="1384035" cy="35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140"/>
                </a:solidFill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rot="-3446846">
              <a:off x="5339677" y="3167380"/>
              <a:ext cx="842451" cy="152782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B7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182;p23"/>
          <p:cNvGrpSpPr/>
          <p:nvPr/>
        </p:nvGrpSpPr>
        <p:grpSpPr>
          <a:xfrm>
            <a:off x="4308850" y="3451825"/>
            <a:ext cx="2658157" cy="941125"/>
            <a:chOff x="4308850" y="3451825"/>
            <a:chExt cx="2658157" cy="941125"/>
          </a:xfrm>
        </p:grpSpPr>
        <p:sp>
          <p:nvSpPr>
            <p:cNvPr id="183" name="Google Shape;183;p23"/>
            <p:cNvSpPr/>
            <p:nvPr/>
          </p:nvSpPr>
          <p:spPr>
            <a:xfrm>
              <a:off x="5059007" y="3451825"/>
              <a:ext cx="1908000" cy="9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212121">
                  <a:alpha val="3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Zelfredzaamheid</a:t>
              </a:r>
              <a:endParaRPr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0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 Individu &amp; gemeenschap</a:t>
              </a:r>
              <a:endParaRPr sz="10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84" name="Google Shape;184;p23"/>
            <p:cNvSpPr txBox="1"/>
            <p:nvPr/>
          </p:nvSpPr>
          <p:spPr>
            <a:xfrm rot="8843">
              <a:off x="4308848" y="4034150"/>
              <a:ext cx="933003" cy="35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>
                <a:solidFill>
                  <a:srgbClr val="0B7743"/>
                </a:solidFill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 rot="10798601">
              <a:off x="4394702" y="3933351"/>
              <a:ext cx="737400" cy="152703"/>
            </a:xfrm>
            <a:prstGeom prst="rightArrow">
              <a:avLst>
                <a:gd name="adj1" fmla="val 25514"/>
                <a:gd name="adj2" fmla="val 64322"/>
              </a:avLst>
            </a:prstGeom>
            <a:solidFill>
              <a:srgbClr val="0B7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6" name="Google Shape;186;p23"/>
          <p:cNvCxnSpPr>
            <a:endCxn id="183" idx="2"/>
          </p:cNvCxnSpPr>
          <p:nvPr/>
        </p:nvCxnSpPr>
        <p:spPr>
          <a:xfrm rot="10800000" flipH="1">
            <a:off x="4100207" y="3922225"/>
            <a:ext cx="958800" cy="162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7" name="Google Shape;187;p23"/>
          <p:cNvCxnSpPr>
            <a:stCxn id="175" idx="4"/>
          </p:cNvCxnSpPr>
          <p:nvPr/>
        </p:nvCxnSpPr>
        <p:spPr>
          <a:xfrm>
            <a:off x="2452700" y="2872100"/>
            <a:ext cx="671700" cy="7848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8" name="Google Shape;188;p23"/>
          <p:cNvCxnSpPr>
            <a:endCxn id="183" idx="1"/>
          </p:cNvCxnSpPr>
          <p:nvPr/>
        </p:nvCxnSpPr>
        <p:spPr>
          <a:xfrm>
            <a:off x="2688527" y="2784702"/>
            <a:ext cx="2649900" cy="8049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3"/>
          <p:cNvCxnSpPr>
            <a:stCxn id="179" idx="2"/>
            <a:endCxn id="171" idx="7"/>
          </p:cNvCxnSpPr>
          <p:nvPr/>
        </p:nvCxnSpPr>
        <p:spPr>
          <a:xfrm flipH="1">
            <a:off x="4150781" y="2487125"/>
            <a:ext cx="1425300" cy="11874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23"/>
          <p:cNvCxnSpPr>
            <a:endCxn id="181" idx="0"/>
          </p:cNvCxnSpPr>
          <p:nvPr/>
        </p:nvCxnSpPr>
        <p:spPr>
          <a:xfrm rot="10800000" flipH="1">
            <a:off x="4137074" y="2930155"/>
            <a:ext cx="1733400" cy="10206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23"/>
          <p:cNvCxnSpPr>
            <a:endCxn id="175" idx="5"/>
          </p:cNvCxnSpPr>
          <p:nvPr/>
        </p:nvCxnSpPr>
        <p:spPr>
          <a:xfrm rot="10800000">
            <a:off x="3156130" y="2734323"/>
            <a:ext cx="2183700" cy="1106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23"/>
          <p:cNvCxnSpPr>
            <a:endCxn id="179" idx="1"/>
          </p:cNvCxnSpPr>
          <p:nvPr/>
        </p:nvCxnSpPr>
        <p:spPr>
          <a:xfrm rot="10800000" flipH="1">
            <a:off x="3019851" y="2154502"/>
            <a:ext cx="2847600" cy="1023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23"/>
          <p:cNvCxnSpPr>
            <a:stCxn id="179" idx="3"/>
            <a:endCxn id="175" idx="6"/>
          </p:cNvCxnSpPr>
          <p:nvPr/>
        </p:nvCxnSpPr>
        <p:spPr>
          <a:xfrm rot="10800000">
            <a:off x="3447351" y="2401848"/>
            <a:ext cx="2420100" cy="4179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4" name="Google Shape;194;p23"/>
          <p:cNvCxnSpPr>
            <a:endCxn id="183" idx="0"/>
          </p:cNvCxnSpPr>
          <p:nvPr/>
        </p:nvCxnSpPr>
        <p:spPr>
          <a:xfrm flipH="1">
            <a:off x="6013007" y="2882725"/>
            <a:ext cx="296700" cy="569100"/>
          </a:xfrm>
          <a:prstGeom prst="straightConnector1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5" name="Google Shape;195;p23"/>
          <p:cNvSpPr txBox="1"/>
          <p:nvPr/>
        </p:nvSpPr>
        <p:spPr>
          <a:xfrm>
            <a:off x="1341600" y="2784688"/>
            <a:ext cx="12153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0000"/>
                </a:solidFill>
              </a:rPr>
              <a:t>outdoor supermarkt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4216475" y="4271050"/>
            <a:ext cx="1359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9900"/>
                </a:solidFill>
              </a:rPr>
              <a:t>outdoor school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5751700" y="565475"/>
            <a:ext cx="12153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B4A7D6"/>
                </a:solidFill>
              </a:rPr>
              <a:t>wilde voorouders en verre neven</a:t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1616750" y="3589600"/>
            <a:ext cx="12153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B45F06"/>
                </a:solidFill>
              </a:rPr>
              <a:t>buurtbos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2616000" y="1248413"/>
            <a:ext cx="12153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6D9EEB"/>
                </a:solidFill>
              </a:rPr>
              <a:t>citizen science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200" name="Google Shape;200;p23"/>
          <p:cNvSpPr txBox="1"/>
          <p:nvPr/>
        </p:nvSpPr>
        <p:spPr>
          <a:xfrm>
            <a:off x="6455250" y="3002825"/>
            <a:ext cx="13596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45818E"/>
                </a:solidFill>
              </a:rPr>
              <a:t>survivalbos</a:t>
            </a:r>
            <a:endParaRPr>
              <a:solidFill>
                <a:srgbClr val="45818E"/>
              </a:solidFill>
            </a:endParaRPr>
          </a:p>
        </p:txBody>
      </p:sp>
      <p:cxnSp>
        <p:nvCxnSpPr>
          <p:cNvPr id="201" name="Google Shape;201;p23"/>
          <p:cNvCxnSpPr/>
          <p:nvPr/>
        </p:nvCxnSpPr>
        <p:spPr>
          <a:xfrm>
            <a:off x="2904700" y="1797875"/>
            <a:ext cx="454800" cy="179160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2" name="Google Shape;202;p23"/>
          <p:cNvCxnSpPr/>
          <p:nvPr/>
        </p:nvCxnSpPr>
        <p:spPr>
          <a:xfrm rot="10800000" flipH="1">
            <a:off x="3339100" y="1268525"/>
            <a:ext cx="2364300" cy="20280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3" name="Google Shape;203;p23"/>
          <p:cNvCxnSpPr>
            <a:stCxn id="199" idx="2"/>
          </p:cNvCxnSpPr>
          <p:nvPr/>
        </p:nvCxnSpPr>
        <p:spPr>
          <a:xfrm>
            <a:off x="3223650" y="1714913"/>
            <a:ext cx="2349600" cy="179400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p23"/>
          <p:cNvCxnSpPr/>
          <p:nvPr/>
        </p:nvCxnSpPr>
        <p:spPr>
          <a:xfrm rot="10800000" flipH="1">
            <a:off x="2093550" y="2734313"/>
            <a:ext cx="389400" cy="356100"/>
          </a:xfrm>
          <a:prstGeom prst="straightConnector1">
            <a:avLst/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5" name="Google Shape;205;p23"/>
          <p:cNvCxnSpPr>
            <a:endCxn id="198" idx="3"/>
          </p:cNvCxnSpPr>
          <p:nvPr/>
        </p:nvCxnSpPr>
        <p:spPr>
          <a:xfrm>
            <a:off x="2268950" y="3333250"/>
            <a:ext cx="563100" cy="489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6" name="Google Shape;206;p23"/>
          <p:cNvCxnSpPr/>
          <p:nvPr/>
        </p:nvCxnSpPr>
        <p:spPr>
          <a:xfrm>
            <a:off x="2455225" y="3889475"/>
            <a:ext cx="319200" cy="196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23"/>
          <p:cNvCxnSpPr>
            <a:stCxn id="198" idx="0"/>
          </p:cNvCxnSpPr>
          <p:nvPr/>
        </p:nvCxnSpPr>
        <p:spPr>
          <a:xfrm rot="10800000" flipH="1">
            <a:off x="2224400" y="2772400"/>
            <a:ext cx="501000" cy="81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23"/>
          <p:cNvCxnSpPr>
            <a:endCxn id="179" idx="3"/>
          </p:cNvCxnSpPr>
          <p:nvPr/>
        </p:nvCxnSpPr>
        <p:spPr>
          <a:xfrm rot="10800000" flipH="1">
            <a:off x="2516451" y="2819748"/>
            <a:ext cx="3351000" cy="874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23"/>
          <p:cNvCxnSpPr/>
          <p:nvPr/>
        </p:nvCxnSpPr>
        <p:spPr>
          <a:xfrm rot="10800000" flipH="1">
            <a:off x="4996300" y="4306950"/>
            <a:ext cx="343800" cy="2577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23"/>
          <p:cNvCxnSpPr>
            <a:stCxn id="196" idx="1"/>
          </p:cNvCxnSpPr>
          <p:nvPr/>
        </p:nvCxnSpPr>
        <p:spPr>
          <a:xfrm rot="10800000">
            <a:off x="4038575" y="4294600"/>
            <a:ext cx="177900" cy="2610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1" name="Google Shape;211;p23"/>
          <p:cNvCxnSpPr/>
          <p:nvPr/>
        </p:nvCxnSpPr>
        <p:spPr>
          <a:xfrm rot="10800000" flipH="1">
            <a:off x="4603475" y="2379525"/>
            <a:ext cx="36900" cy="19887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2" name="Google Shape;212;p23"/>
          <p:cNvCxnSpPr>
            <a:stCxn id="196" idx="0"/>
          </p:cNvCxnSpPr>
          <p:nvPr/>
        </p:nvCxnSpPr>
        <p:spPr>
          <a:xfrm rot="10800000" flipH="1">
            <a:off x="4896275" y="2760250"/>
            <a:ext cx="713700" cy="15108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3" name="Google Shape;213;p23"/>
          <p:cNvCxnSpPr/>
          <p:nvPr/>
        </p:nvCxnSpPr>
        <p:spPr>
          <a:xfrm flipH="1">
            <a:off x="6776207" y="3324625"/>
            <a:ext cx="429600" cy="25800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4" name="Google Shape;214;p23"/>
          <p:cNvCxnSpPr/>
          <p:nvPr/>
        </p:nvCxnSpPr>
        <p:spPr>
          <a:xfrm rot="10800000">
            <a:off x="6811300" y="2970250"/>
            <a:ext cx="346500" cy="9540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5" name="Google Shape;215;p23"/>
          <p:cNvCxnSpPr>
            <a:endCxn id="179" idx="0"/>
          </p:cNvCxnSpPr>
          <p:nvPr/>
        </p:nvCxnSpPr>
        <p:spPr>
          <a:xfrm>
            <a:off x="6144281" y="1519325"/>
            <a:ext cx="426600" cy="497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6" name="Google Shape;216;p23"/>
          <p:cNvCxnSpPr/>
          <p:nvPr/>
        </p:nvCxnSpPr>
        <p:spPr>
          <a:xfrm flipH="1">
            <a:off x="3351275" y="1495725"/>
            <a:ext cx="2455200" cy="6630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23"/>
          <p:cNvCxnSpPr>
            <a:endCxn id="183" idx="0"/>
          </p:cNvCxnSpPr>
          <p:nvPr/>
        </p:nvCxnSpPr>
        <p:spPr>
          <a:xfrm flipH="1">
            <a:off x="6013007" y="1544725"/>
            <a:ext cx="51300" cy="19071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23"/>
          <p:cNvCxnSpPr/>
          <p:nvPr/>
        </p:nvCxnSpPr>
        <p:spPr>
          <a:xfrm flipH="1">
            <a:off x="3547725" y="1359175"/>
            <a:ext cx="2246400" cy="2349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23"/>
          <p:cNvCxnSpPr/>
          <p:nvPr/>
        </p:nvCxnSpPr>
        <p:spPr>
          <a:xfrm rot="10800000">
            <a:off x="2921725" y="2821450"/>
            <a:ext cx="1497600" cy="153450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>
            <a:spLocks noGrp="1"/>
          </p:cNvSpPr>
          <p:nvPr>
            <p:ph type="title"/>
          </p:nvPr>
        </p:nvSpPr>
        <p:spPr>
          <a:xfrm>
            <a:off x="249700" y="362050"/>
            <a:ext cx="7658700" cy="54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611725" y="1385750"/>
            <a:ext cx="7296600" cy="36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  <p:pic>
        <p:nvPicPr>
          <p:cNvPr id="226" name="Google Shape;226;p24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-113712" y="0"/>
            <a:ext cx="9371425" cy="488464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4"/>
          <p:cNvSpPr txBox="1"/>
          <p:nvPr/>
        </p:nvSpPr>
        <p:spPr>
          <a:xfrm>
            <a:off x="5294900" y="362050"/>
            <a:ext cx="3600600" cy="44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>
                <a:solidFill>
                  <a:schemeClr val="accent1"/>
                </a:solidFill>
              </a:rPr>
              <a:t>PARTNERS</a:t>
            </a:r>
            <a:endParaRPr sz="4800" b="1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….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botanische tuinen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zaadbanken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kwekerijen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hobbyisten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bushcrafters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heemtuinen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waterschappen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scouting groepen 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scholen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universiteiten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kenniscentra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liefhebbers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….</a:t>
            </a:r>
            <a:endParaRPr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151400" y="1385750"/>
            <a:ext cx="34944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…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bewonersorganisaties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ondernemers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belangenverenigingen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horeca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zorginstellingen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overheden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subsidieverstrekkers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welzijnsorganisaties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ouderenorganisaties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jeugdwerk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vluchtelingenorganisaties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sportverenigingen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culturele organisaties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accent1"/>
                </a:solidFill>
              </a:rPr>
              <a:t>…. 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>
                <a:solidFill>
                  <a:schemeClr val="accent1"/>
                </a:solidFill>
              </a:rPr>
              <a:t>WELKOM!</a:t>
            </a:r>
            <a:endParaRPr sz="4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Vervolg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pSp>
        <p:nvGrpSpPr>
          <p:cNvPr id="235" name="Google Shape;235;p25"/>
          <p:cNvGrpSpPr/>
          <p:nvPr/>
        </p:nvGrpSpPr>
        <p:grpSpPr>
          <a:xfrm>
            <a:off x="5632317" y="1189775"/>
            <a:ext cx="3305700" cy="3483050"/>
            <a:chOff x="5632317" y="1189775"/>
            <a:chExt cx="3305700" cy="3483050"/>
          </a:xfrm>
        </p:grpSpPr>
        <p:sp>
          <p:nvSpPr>
            <p:cNvPr id="236" name="Google Shape;236;p25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249C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2020/2021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25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opening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aanplant outdoor supermarkt, verhalenbos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rolstoelpad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workshopruimte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amphitheater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opstart outdoor school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nulmetingen &amp; start citizen science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38" name="Google Shape;238;p25"/>
          <p:cNvGrpSpPr/>
          <p:nvPr/>
        </p:nvGrpSpPr>
        <p:grpSpPr>
          <a:xfrm>
            <a:off x="0" y="1189989"/>
            <a:ext cx="3546900" cy="3482836"/>
            <a:chOff x="0" y="1189989"/>
            <a:chExt cx="3546900" cy="3482836"/>
          </a:xfrm>
        </p:grpSpPr>
        <p:sp>
          <p:nvSpPr>
            <p:cNvPr id="239" name="Google Shape;239;p25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2018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25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partners zoeken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toezegging gemeente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haalbaarheidsplan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lease a tree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41" name="Google Shape;241;p25"/>
          <p:cNvGrpSpPr/>
          <p:nvPr/>
        </p:nvGrpSpPr>
        <p:grpSpPr>
          <a:xfrm>
            <a:off x="2944204" y="1189775"/>
            <a:ext cx="3305700" cy="3483050"/>
            <a:chOff x="2944204" y="1189775"/>
            <a:chExt cx="3305700" cy="3483050"/>
          </a:xfrm>
        </p:grpSpPr>
        <p:sp>
          <p:nvSpPr>
            <p:cNvPr id="242" name="Google Shape;242;p25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25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publieksevenement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fondsen startfase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lespakket scholen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mobiele theetoko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buurtonderzoek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ontwerp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onderzoeksagenda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ongoing: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partners 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45720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Roboto"/>
                <a:buChar char="-"/>
              </a:pPr>
              <a:r>
                <a:rPr lang="nl" sz="1200">
                  <a:latin typeface="Roboto"/>
                  <a:ea typeface="Roboto"/>
                  <a:cs typeface="Roboto"/>
                  <a:sym typeface="Roboto"/>
                </a:rPr>
                <a:t>lease a tree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"/>
          <p:cNvSpPr txBox="1">
            <a:spLocks noGrp="1"/>
          </p:cNvSpPr>
          <p:nvPr>
            <p:ph type="title"/>
          </p:nvPr>
        </p:nvSpPr>
        <p:spPr>
          <a:xfrm>
            <a:off x="311700" y="3966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VRAGEN &amp; REACTIES</a:t>
            </a:r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body" idx="1"/>
          </p:nvPr>
        </p:nvSpPr>
        <p:spPr>
          <a:xfrm>
            <a:off x="311700" y="1043900"/>
            <a:ext cx="8520600" cy="3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T Sans Narrow"/>
              <a:buChar char="-"/>
            </a:pPr>
            <a:r>
              <a:rPr lang="nl" sz="3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graag met naam en organisatie</a:t>
            </a:r>
            <a:endParaRPr sz="30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T Sans Narrow"/>
              <a:buChar char="-"/>
            </a:pPr>
            <a:r>
              <a:rPr lang="nl" sz="3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beknopt</a:t>
            </a:r>
            <a:endParaRPr sz="30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T Sans Narrow"/>
              <a:buChar char="-"/>
            </a:pPr>
            <a:r>
              <a:rPr lang="nl" sz="30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straks meer tijd voor discussie</a:t>
            </a:r>
            <a:endParaRPr sz="30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250" name="Google Shape;2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3825" y="1928825"/>
            <a:ext cx="3760750" cy="29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Contact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body" idx="4294967295"/>
          </p:nvPr>
        </p:nvSpPr>
        <p:spPr>
          <a:xfrm>
            <a:off x="311700" y="2726875"/>
            <a:ext cx="8673000" cy="20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MEER INFO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MobileOrchards.com https://mobileorchards.com/voedselbuurtbos-treemanspolder/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Kambisa.org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&gt;</a:t>
            </a: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4294967295"/>
          </p:nvPr>
        </p:nvSpPr>
        <p:spPr>
          <a:xfrm>
            <a:off x="333150" y="1607425"/>
            <a:ext cx="84777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Astrid van Beek								Klaartje Jaspers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astrid@mobileorchards.com					klaartje@mobileorchards.com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WELKOM!</a:t>
            </a:r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gaan we bespreken?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2"/>
          </p:nvPr>
        </p:nvSpPr>
        <p:spPr>
          <a:xfrm>
            <a:off x="4939500" y="366375"/>
            <a:ext cx="3837000" cy="39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Wie zijn wij?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Wat is een voedselbos?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Treemanspolder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Functies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Partners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>
                <a:solidFill>
                  <a:srgbClr val="FFFFFF"/>
                </a:solidFill>
              </a:rPr>
              <a:t>Vervolg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>
                <a:solidFill>
                  <a:srgbClr val="FFFFFF"/>
                </a:solidFill>
              </a:rPr>
              <a:t>Eerste vragen &amp; reacties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Wie zijn wij?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4045200" cy="39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Mobile Orchards: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stedelijke, eetbare vergroening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ontwerpen &amp; installaties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kennis &amp; educatie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nl"/>
              <a:t>Kambisa!BeHeard: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culturele uitwisseling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sociale participatie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nl"/>
              <a:t>zelfexpressie &amp; dialoog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nl"/>
              <a:t> Nederland, Zambia, ...</a:t>
            </a:r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Astrid van Beek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Klaartje Jaspers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-119900" y="280025"/>
            <a:ext cx="8520600" cy="73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Wat is een </a:t>
            </a:r>
            <a:r>
              <a:rPr lang="nl" b="1"/>
              <a:t>VOEDSELBOS? Het idee.  </a:t>
            </a:r>
            <a:endParaRPr b="1"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 </a:t>
            </a:r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1475" y="1080325"/>
            <a:ext cx="7301924" cy="38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oude voorbeelden </a:t>
            </a: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accent1"/>
                </a:solidFill>
              </a:rPr>
              <a:t>Amazone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nl" b="1">
                <a:solidFill>
                  <a:schemeClr val="accent1"/>
                </a:solidFill>
              </a:rPr>
              <a:t>Chagga systeem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B5394"/>
                </a:solidFill>
              </a:rPr>
              <a:t>Kilimanjaro, </a:t>
            </a:r>
            <a:br>
              <a:rPr lang="nl">
                <a:solidFill>
                  <a:srgbClr val="0B5394"/>
                </a:solidFill>
              </a:rPr>
            </a:br>
            <a:r>
              <a:rPr lang="nl">
                <a:solidFill>
                  <a:srgbClr val="0B5394"/>
                </a:solidFill>
              </a:rPr>
              <a:t>Mt. Meru</a:t>
            </a: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rgbClr val="0B5394"/>
                </a:solidFill>
              </a:rPr>
              <a:t>flexibele functies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9575" y="1152425"/>
            <a:ext cx="6693626" cy="3884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072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0" y="0"/>
            <a:ext cx="9144000" cy="50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Wat is een VOEDSELBOS? De realiteit.</a:t>
            </a:r>
            <a:endParaRPr sz="24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Nederland - weinig licht, veel mensen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/>
            </a:r>
            <a:br>
              <a:rPr lang="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voedsel’bos’ =  voedselbosrand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beheer relatief beperkt, maar niet nul of ‘zelfvoorzienend’ </a:t>
            </a: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49700" y="469975"/>
            <a:ext cx="765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   </a:t>
            </a:r>
            <a:r>
              <a:rPr lang="nl">
                <a:latin typeface="Open Sans"/>
                <a:ea typeface="Open Sans"/>
                <a:cs typeface="Open Sans"/>
                <a:sym typeface="Open Sans"/>
              </a:rPr>
              <a:t>Voordelen voedselbossen: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611725" y="1348200"/>
            <a:ext cx="6117300" cy="37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●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voedsel en voedselveiligheid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●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verhoogt biodiversiteit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●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beter leefmilieu, gezondheid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●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beperking klimaatrisico’s</a:t>
            </a: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+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educatie 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+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recreatie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Char char="+"/>
            </a:pPr>
            <a:r>
              <a:rPr lang="nl" sz="2400">
                <a:solidFill>
                  <a:srgbClr val="0B5394"/>
                </a:solidFill>
                <a:highlight>
                  <a:srgbClr val="FFFFFF"/>
                </a:highlight>
              </a:rPr>
              <a:t>sociale samenhang</a:t>
            </a:r>
            <a:endParaRPr sz="2400">
              <a:solidFill>
                <a:srgbClr val="0B5394"/>
              </a:solidFill>
              <a:highlight>
                <a:srgbClr val="FFFFFF"/>
              </a:highlight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1525" y="1460550"/>
            <a:ext cx="3285300" cy="313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11100" y="374525"/>
            <a:ext cx="77211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 </a:t>
            </a:r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7075"/>
            <a:ext cx="9144001" cy="5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1348300" y="-112350"/>
            <a:ext cx="5643000" cy="9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Nieuwe Driemanspolder</a:t>
            </a:r>
            <a:endParaRPr sz="3600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311700" y="320175"/>
            <a:ext cx="86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latin typeface="Open Sans"/>
                <a:ea typeface="Open Sans"/>
                <a:cs typeface="Open Sans"/>
                <a:sym typeface="Open Sans"/>
              </a:rPr>
              <a:t>Voedselbuurtbos ‘Treemanspolder’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9055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nl"/>
              <a:t> 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1710350" y="1098600"/>
            <a:ext cx="4956300" cy="3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Outdoor Supermarkt</a:t>
            </a: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Buurtbos</a:t>
            </a: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Survivalbos</a:t>
            </a: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rgbClr val="0B5394"/>
                </a:solidFill>
                <a:latin typeface="Open Sans"/>
                <a:ea typeface="Open Sans"/>
                <a:cs typeface="Open Sans"/>
                <a:sym typeface="Open Sans"/>
              </a:rPr>
              <a:t>Outdoor School</a:t>
            </a:r>
            <a:endParaRPr sz="2400">
              <a:solidFill>
                <a:srgbClr val="0B539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150" y="1137024"/>
            <a:ext cx="2172550" cy="184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200" y="3118557"/>
            <a:ext cx="2508400" cy="188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8290" y="1013375"/>
            <a:ext cx="2508410" cy="196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Diavoorstelling (16:9)</PresentationFormat>
  <Paragraphs>186</Paragraphs>
  <Slides>15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PT Sans Narrow</vt:lpstr>
      <vt:lpstr>Open Sans</vt:lpstr>
      <vt:lpstr>Arial</vt:lpstr>
      <vt:lpstr>Roboto Medium</vt:lpstr>
      <vt:lpstr>Roboto</vt:lpstr>
      <vt:lpstr>Tropic</vt:lpstr>
      <vt:lpstr>  VOEDSELBUURTBOS         TREEMANSPOLDER</vt:lpstr>
      <vt:lpstr>WELKOM!</vt:lpstr>
      <vt:lpstr>Wie zijn wij?</vt:lpstr>
      <vt:lpstr>Wat is een VOEDSELBOS? Het idee.  </vt:lpstr>
      <vt:lpstr>oude voorbeelden </vt:lpstr>
      <vt:lpstr>PowerPoint-presentatie</vt:lpstr>
      <vt:lpstr>    Voordelen voedselbossen:</vt:lpstr>
      <vt:lpstr> </vt:lpstr>
      <vt:lpstr>Voedselbuurtbos ‘Treemanspolder’</vt:lpstr>
      <vt:lpstr>Verwante functies</vt:lpstr>
      <vt:lpstr>Learning by doing</vt:lpstr>
      <vt:lpstr>    </vt:lpstr>
      <vt:lpstr>Vervolg</vt:lpstr>
      <vt:lpstr>VRAGEN &amp; REACTIES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VOEDSELBUURTBOS         TREEMANSPOLDER</dc:title>
  <dc:creator>Ton Jense</dc:creator>
  <cp:lastModifiedBy>Ton Jense</cp:lastModifiedBy>
  <cp:revision>1</cp:revision>
  <dcterms:modified xsi:type="dcterms:W3CDTF">2018-11-29T09:58:38Z</dcterms:modified>
</cp:coreProperties>
</file>