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71" r:id="rId2"/>
    <p:sldId id="256" r:id="rId3"/>
    <p:sldId id="272" r:id="rId4"/>
    <p:sldId id="273" r:id="rId5"/>
    <p:sldId id="284" r:id="rId6"/>
    <p:sldId id="274" r:id="rId7"/>
    <p:sldId id="275" r:id="rId8"/>
    <p:sldId id="283" r:id="rId9"/>
    <p:sldId id="276" r:id="rId10"/>
    <p:sldId id="277" r:id="rId11"/>
    <p:sldId id="278" r:id="rId12"/>
    <p:sldId id="282" r:id="rId13"/>
    <p:sldId id="257" r:id="rId14"/>
    <p:sldId id="258" r:id="rId15"/>
    <p:sldId id="259" r:id="rId16"/>
    <p:sldId id="260" r:id="rId17"/>
    <p:sldId id="261" r:id="rId18"/>
    <p:sldId id="262" r:id="rId19"/>
    <p:sldId id="263" r:id="rId20"/>
    <p:sldId id="264" r:id="rId21"/>
    <p:sldId id="265" r:id="rId22"/>
    <p:sldId id="266" r:id="rId23"/>
    <p:sldId id="280" r:id="rId24"/>
    <p:sldId id="285" r:id="rId25"/>
    <p:sldId id="281" r:id="rId26"/>
    <p:sldId id="267" r:id="rId27"/>
    <p:sldId id="270" r:id="rId28"/>
  </p:sldIdLst>
  <p:sldSz cx="10080625" cy="7559675"/>
  <p:notesSz cx="7559675" cy="10691813"/>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1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8B22"/>
    <a:srgbClr val="53A8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43" autoAdjust="0"/>
    <p:restoredTop sz="94660"/>
  </p:normalViewPr>
  <p:slideViewPr>
    <p:cSldViewPr snapToGrid="0" snapToObjects="1">
      <p:cViewPr varScale="1">
        <p:scale>
          <a:sx n="99" d="100"/>
          <a:sy n="99" d="100"/>
        </p:scale>
        <p:origin x="1752" y="90"/>
      </p:cViewPr>
      <p:guideLst>
        <p:guide orient="horz" pos="2381"/>
        <p:guide pos="317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6600" cy="5349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281488" y="0"/>
            <a:ext cx="3276600" cy="534988"/>
          </a:xfrm>
          <a:prstGeom prst="rect">
            <a:avLst/>
          </a:prstGeom>
        </p:spPr>
        <p:txBody>
          <a:bodyPr vert="horz" lIns="91440" tIns="45720" rIns="91440" bIns="45720" rtlCol="0"/>
          <a:lstStyle>
            <a:lvl1pPr algn="r">
              <a:defRPr sz="1200"/>
            </a:lvl1pPr>
          </a:lstStyle>
          <a:p>
            <a:fld id="{53BD316A-68BA-9347-A7B2-F64B42408021}" type="datetimeFigureOut">
              <a:rPr lang="nl-NL" smtClean="0"/>
              <a:t>29-11-2018</a:t>
            </a:fld>
            <a:endParaRPr lang="nl-NL"/>
          </a:p>
        </p:txBody>
      </p:sp>
      <p:sp>
        <p:nvSpPr>
          <p:cNvPr id="4" name="Tijdelijke aanduiding voor dia-afbeelding 3"/>
          <p:cNvSpPr>
            <a:spLocks noGrp="1" noRot="1" noChangeAspect="1"/>
          </p:cNvSpPr>
          <p:nvPr>
            <p:ph type="sldImg" idx="2"/>
          </p:nvPr>
        </p:nvSpPr>
        <p:spPr>
          <a:xfrm>
            <a:off x="1106488" y="801688"/>
            <a:ext cx="5346700" cy="40100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55650" y="5078413"/>
            <a:ext cx="6048375" cy="4811712"/>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10155238"/>
            <a:ext cx="3276600" cy="5349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281488" y="10155238"/>
            <a:ext cx="3276600" cy="534987"/>
          </a:xfrm>
          <a:prstGeom prst="rect">
            <a:avLst/>
          </a:prstGeom>
        </p:spPr>
        <p:txBody>
          <a:bodyPr vert="horz" lIns="91440" tIns="45720" rIns="91440" bIns="45720" rtlCol="0" anchor="b"/>
          <a:lstStyle>
            <a:lvl1pPr algn="r">
              <a:defRPr sz="1200"/>
            </a:lvl1pPr>
          </a:lstStyle>
          <a:p>
            <a:fld id="{737563C0-6B1C-C14A-98D7-B38F19A35402}" type="slidenum">
              <a:rPr lang="nl-NL" smtClean="0"/>
              <a:t>‹nr.›</a:t>
            </a:fld>
            <a:endParaRPr lang="nl-NL"/>
          </a:p>
        </p:txBody>
      </p:sp>
    </p:spTree>
    <p:extLst>
      <p:ext uri="{BB962C8B-B14F-4D97-AF65-F5344CB8AC3E}">
        <p14:creationId xmlns:p14="http://schemas.microsoft.com/office/powerpoint/2010/main" val="23261237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Dit verslag van het project ‘’Voedselbos educatie Vlaardingen’’ is gemaakt ter inspiratie voor voedselbos lesgevers en -ontwerpers</a:t>
            </a:r>
            <a:r>
              <a:rPr lang="nl-NL" baseline="0" dirty="0" smtClean="0"/>
              <a:t> en voor iedereen die geïnteresseerd is in voedselbossen </a:t>
            </a:r>
            <a:r>
              <a:rPr lang="nl-NL" baseline="0" dirty="0" smtClean="0">
                <a:sym typeface="Wingdings"/>
              </a:rPr>
              <a:t></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1</a:t>
            </a:fld>
            <a:endParaRPr lang="nl-NL"/>
          </a:p>
        </p:txBody>
      </p:sp>
    </p:spTree>
    <p:extLst>
      <p:ext uri="{BB962C8B-B14F-4D97-AF65-F5344CB8AC3E}">
        <p14:creationId xmlns:p14="http://schemas.microsoft.com/office/powerpoint/2010/main" val="4224469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Combinatie</a:t>
            </a:r>
            <a:r>
              <a:rPr lang="nl-NL" baseline="0" dirty="0" smtClean="0"/>
              <a:t> activiteiten</a:t>
            </a:r>
            <a:r>
              <a:rPr lang="nl-NL" dirty="0" smtClean="0"/>
              <a:t>: Rondleidingen door het voedselbos voor volwassenen</a:t>
            </a:r>
            <a:r>
              <a:rPr lang="nl-NL" baseline="0" dirty="0" smtClean="0"/>
              <a:t> met r</a:t>
            </a:r>
            <a:r>
              <a:rPr lang="nl-NL" dirty="0" smtClean="0"/>
              <a:t>andprogrammering voor de kinderen.</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10</a:t>
            </a:fld>
            <a:endParaRPr lang="nl-NL"/>
          </a:p>
        </p:txBody>
      </p:sp>
    </p:spTree>
    <p:extLst>
      <p:ext uri="{BB962C8B-B14F-4D97-AF65-F5344CB8AC3E}">
        <p14:creationId xmlns:p14="http://schemas.microsoft.com/office/powerpoint/2010/main" val="914259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smtClean="0"/>
              <a:t>Het voedselbos is leuk en trekt volk aan: Foto’s van Djembe workshop en een wildplukster.</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11</a:t>
            </a:fld>
            <a:endParaRPr lang="nl-NL"/>
          </a:p>
        </p:txBody>
      </p:sp>
    </p:spTree>
    <p:extLst>
      <p:ext uri="{BB962C8B-B14F-4D97-AF65-F5344CB8AC3E}">
        <p14:creationId xmlns:p14="http://schemas.microsoft.com/office/powerpoint/2010/main" val="2982686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Een kleine</a:t>
            </a:r>
            <a:r>
              <a:rPr lang="nl-NL" baseline="0" dirty="0" smtClean="0"/>
              <a:t> hechte groep buurtbewoners beheert het bos, samen met de initiatiefnemers: Jeroen (hovenier en permacultuur specialist) en Mirjam (lesgever natuureducatie).</a:t>
            </a:r>
          </a:p>
          <a:p>
            <a:r>
              <a:rPr lang="nl-NL" baseline="0" dirty="0" smtClean="0"/>
              <a:t>Iedere vrijdag ochtend wordt er gewerkt: Paden vrijhouden, Bereklauw wegsteken, koken en samenzijn. En verder doet het bos waar ze goed in is: Groeien!</a:t>
            </a:r>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12</a:t>
            </a:fld>
            <a:endParaRPr lang="nl-NL"/>
          </a:p>
        </p:txBody>
      </p:sp>
    </p:spTree>
    <p:extLst>
      <p:ext uri="{BB962C8B-B14F-4D97-AF65-F5344CB8AC3E}">
        <p14:creationId xmlns:p14="http://schemas.microsoft.com/office/powerpoint/2010/main" val="1946119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a:t>
            </a:r>
            <a:r>
              <a:rPr lang="nl-NL" baseline="0" dirty="0" smtClean="0"/>
              <a:t> voedselbos heeft unieke kenmerken en biedt mogelijkheden voor vernieuwende lesvormen. </a:t>
            </a:r>
          </a:p>
          <a:p>
            <a:r>
              <a:rPr lang="nl-NL" dirty="0" smtClean="0"/>
              <a:t>De</a:t>
            </a:r>
            <a:r>
              <a:rPr lang="nl-NL" baseline="0" dirty="0" smtClean="0"/>
              <a:t> initiatiefgroep besloot om er een educatie project van te maken met als beoogd resultaat: Een methode om kinderen alles te leren over voedselbossen, biotopen, voedsel en duurzaamheid.</a:t>
            </a:r>
          </a:p>
          <a:p>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13</a:t>
            </a:fld>
            <a:endParaRPr lang="nl-NL"/>
          </a:p>
        </p:txBody>
      </p:sp>
    </p:spTree>
    <p:extLst>
      <p:ext uri="{BB962C8B-B14F-4D97-AF65-F5344CB8AC3E}">
        <p14:creationId xmlns:p14="http://schemas.microsoft.com/office/powerpoint/2010/main" val="409190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voedselbos is een </a:t>
            </a:r>
            <a:r>
              <a:rPr lang="nl-NL" baseline="0" dirty="0" smtClean="0"/>
              <a:t>podium voor natuureducatie: Een klein bos als representatie van de grote natuur, onze planeet, waarvan wij onderdeel zijn.</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14</a:t>
            </a:fld>
            <a:endParaRPr lang="nl-NL"/>
          </a:p>
        </p:txBody>
      </p:sp>
    </p:spTree>
    <p:extLst>
      <p:ext uri="{BB962C8B-B14F-4D97-AF65-F5344CB8AC3E}">
        <p14:creationId xmlns:p14="http://schemas.microsoft.com/office/powerpoint/2010/main" val="2238759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En het is nog leuk ook.</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15</a:t>
            </a:fld>
            <a:endParaRPr lang="nl-NL"/>
          </a:p>
        </p:txBody>
      </p:sp>
    </p:spTree>
    <p:extLst>
      <p:ext uri="{BB962C8B-B14F-4D97-AF65-F5344CB8AC3E}">
        <p14:creationId xmlns:p14="http://schemas.microsoft.com/office/powerpoint/2010/main" val="338097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Bovenstaande activiteiten zijn gepland voor de periode 2018-2020</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17</a:t>
            </a:fld>
            <a:endParaRPr lang="nl-NL"/>
          </a:p>
        </p:txBody>
      </p:sp>
    </p:spTree>
    <p:extLst>
      <p:ext uri="{BB962C8B-B14F-4D97-AF65-F5344CB8AC3E}">
        <p14:creationId xmlns:p14="http://schemas.microsoft.com/office/powerpoint/2010/main" val="1442610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3 ethische uitgangspunten: Zorg voor de aarde, Zorg voor de mens, Eerlijk delen van de overvloed.</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19</a:t>
            </a:fld>
            <a:endParaRPr lang="nl-NL"/>
          </a:p>
        </p:txBody>
      </p:sp>
    </p:spTree>
    <p:extLst>
      <p:ext uri="{BB962C8B-B14F-4D97-AF65-F5344CB8AC3E}">
        <p14:creationId xmlns:p14="http://schemas.microsoft.com/office/powerpoint/2010/main" val="3293009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Stap 1 van het uitvoeringsplan: Voedselbos</a:t>
            </a:r>
            <a:r>
              <a:rPr lang="nl-NL" baseline="0" dirty="0" smtClean="0"/>
              <a:t> aanleggers, lesgevers en leerkrachten werden samengebracht tijdens drie bijeenkomsten, de ‘’Ateliers’’. </a:t>
            </a:r>
          </a:p>
          <a:p>
            <a:r>
              <a:rPr lang="nl-NL" baseline="0" dirty="0" smtClean="0"/>
              <a:t>Doel was om de belangrijkste thema’s van voedselboseducatie vast te stellen en een aantal voedselboslessen te bedenken: De eerste stappen om te komen tot een leerlijn ‘’Voedselbos educatie’’.</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20</a:t>
            </a:fld>
            <a:endParaRPr lang="nl-NL"/>
          </a:p>
        </p:txBody>
      </p:sp>
    </p:spTree>
    <p:extLst>
      <p:ext uri="{BB962C8B-B14F-4D97-AF65-F5344CB8AC3E}">
        <p14:creationId xmlns:p14="http://schemas.microsoft.com/office/powerpoint/2010/main" val="2899710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lesthema’s werden</a:t>
            </a:r>
            <a:r>
              <a:rPr lang="nl-NL" baseline="0" dirty="0" smtClean="0"/>
              <a:t> </a:t>
            </a:r>
            <a:r>
              <a:rPr lang="nl-NL" dirty="0" smtClean="0"/>
              <a:t>bepaald en</a:t>
            </a:r>
            <a:r>
              <a:rPr lang="nl-NL" baseline="0" dirty="0" smtClean="0"/>
              <a:t> </a:t>
            </a:r>
            <a:r>
              <a:rPr lang="nl-NL" dirty="0" smtClean="0"/>
              <a:t>uitgediept tijdens de vervolg ateliers. Er</a:t>
            </a:r>
            <a:r>
              <a:rPr lang="nl-NL" baseline="0" dirty="0" smtClean="0"/>
              <a:t> was draagvlak. Een regionaal netwerk begon zich te vormen.</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21</a:t>
            </a:fld>
            <a:endParaRPr lang="nl-NL"/>
          </a:p>
        </p:txBody>
      </p:sp>
    </p:spTree>
    <p:extLst>
      <p:ext uri="{BB962C8B-B14F-4D97-AF65-F5344CB8AC3E}">
        <p14:creationId xmlns:p14="http://schemas.microsoft.com/office/powerpoint/2010/main" val="153309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Onderstaande presentatie kan gegeven worden aan groepen die al bekend zijn met voedselbossen</a:t>
            </a:r>
            <a:r>
              <a:rPr lang="nl-NL" baseline="0" dirty="0" smtClean="0"/>
              <a:t>. Als dat niet zo is, geef dan van tevoren een presentatie over voedselbossen.</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2</a:t>
            </a:fld>
            <a:endParaRPr lang="nl-NL"/>
          </a:p>
        </p:txBody>
      </p:sp>
    </p:spTree>
    <p:extLst>
      <p:ext uri="{BB962C8B-B14F-4D97-AF65-F5344CB8AC3E}">
        <p14:creationId xmlns:p14="http://schemas.microsoft.com/office/powerpoint/2010/main" val="1598029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Eind</a:t>
            </a:r>
            <a:r>
              <a:rPr lang="nl-NL" baseline="0" dirty="0" smtClean="0"/>
              <a:t> 2018 zijn bovenstaande doelen gerealiseerd. Een accelerator in dit proces is de Children in Permaculture (CiP) handleiding. </a:t>
            </a:r>
          </a:p>
          <a:p>
            <a:r>
              <a:rPr lang="nl-NL" baseline="0" dirty="0" smtClean="0"/>
              <a:t>Deze handleiding, een leermethode voor permacultuur, is als internationaal project ontwikkeld van 2015 t/m 2017 en werd in 2018 gepubliceerd.</a:t>
            </a:r>
          </a:p>
          <a:p>
            <a:r>
              <a:rPr lang="nl-NL" baseline="0" dirty="0" smtClean="0"/>
              <a:t>De zes hoofdthema’s van CiP sluiten naadloos aan op de educatiethema’s die de werkgroep Voedselboseducatie had bepaald. Zo kon veel werk (voor het ontwikkelen van een methode) bespaard worden en kon direct begonnen worden met het maken van de leerlijn Voedselboslessen.</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22</a:t>
            </a:fld>
            <a:endParaRPr lang="nl-NL"/>
          </a:p>
        </p:txBody>
      </p:sp>
    </p:spTree>
    <p:extLst>
      <p:ext uri="{BB962C8B-B14F-4D97-AF65-F5344CB8AC3E}">
        <p14:creationId xmlns:p14="http://schemas.microsoft.com/office/powerpoint/2010/main" val="2878968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Hier boven de thematische ordening van permacultuur lessen in de CiP handleiding:</a:t>
            </a:r>
          </a:p>
          <a:p>
            <a:r>
              <a:rPr lang="nl-NL" dirty="0" smtClean="0"/>
              <a:t>6 hoofdthema’s, uitgesplitst in 15</a:t>
            </a:r>
            <a:r>
              <a:rPr lang="nl-NL" baseline="0" dirty="0" smtClean="0"/>
              <a:t> subthema’s, uitgesplitst in onder- en bovenbouwlessen.</a:t>
            </a:r>
          </a:p>
          <a:p>
            <a:r>
              <a:rPr lang="nl-NL" baseline="0" dirty="0" smtClean="0"/>
              <a:t>De CiP handleiding geeft in hoofdstuk 4 en 5 talloze lesvoorbeelden en een serie uitgewerkte lessessies voor kinderen over permacultuur, toepasbaar op permacultuur terreinen en deels ook in voedselbossen.</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23</a:t>
            </a:fld>
            <a:endParaRPr lang="nl-NL"/>
          </a:p>
        </p:txBody>
      </p:sp>
    </p:spTree>
    <p:extLst>
      <p:ext uri="{BB962C8B-B14F-4D97-AF65-F5344CB8AC3E}">
        <p14:creationId xmlns:p14="http://schemas.microsoft.com/office/powerpoint/2010/main" val="1595490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Voedselbos les</a:t>
            </a:r>
            <a:r>
              <a:rPr lang="nl-NL" baseline="0" dirty="0" smtClean="0"/>
              <a:t> ideeën kunnen worden uitgeschreven aan de hand van bovenstaande lesschema. Naast de basisinformatie (over groepsgrootte, tijdsduur en dergelijke) wordt aangegeven welke permacultuur/voedselbos onderwerpen aan bod komen.</a:t>
            </a:r>
          </a:p>
          <a:p>
            <a:r>
              <a:rPr lang="nl-NL" baseline="0" dirty="0" smtClean="0"/>
              <a:t>Pedagogische en didactische aspecten worden beschreven in punt 9 (het werken met hart, hoofd, handen, ogen) en in punt 11 (lesbeschrijving).</a:t>
            </a:r>
          </a:p>
          <a:p>
            <a:r>
              <a:rPr lang="nl-NL" baseline="0" dirty="0" smtClean="0"/>
              <a:t>In de lessen is nadrukkelijk ruimte vrijgehouden voor de lesbijdragen van kinderen: Wat hen interesseert in het door de docenten geïntroduceerde lesthema, en waar tijdens vervolglessen dieper op ingegaan kan worden (punt 13).</a:t>
            </a:r>
          </a:p>
          <a:p>
            <a:endParaRPr lang="nl-NL" baseline="0" dirty="0" smtClean="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24</a:t>
            </a:fld>
            <a:endParaRPr lang="nl-NL"/>
          </a:p>
        </p:txBody>
      </p:sp>
    </p:spTree>
    <p:extLst>
      <p:ext uri="{BB962C8B-B14F-4D97-AF65-F5344CB8AC3E}">
        <p14:creationId xmlns:p14="http://schemas.microsoft.com/office/powerpoint/2010/main" val="3702107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Nu de voedselbos lessen vorm beginnen te krijgen blijken de huidige</a:t>
            </a:r>
            <a:r>
              <a:rPr lang="nl-NL" baseline="0" dirty="0" smtClean="0"/>
              <a:t> voedselbossen niet altijd bruikbaar. Als je veel klassen, meerdere keren per jaar wilt bedienen, moet het bos bestand zijn tegen de groepsdruk. Hiermee moet rekening gehouden worden in het ontwerp en de aanleg van het voedselbos.</a:t>
            </a:r>
          </a:p>
          <a:p>
            <a:r>
              <a:rPr lang="nl-NL" baseline="0" dirty="0" smtClean="0"/>
              <a:t>In bovenstaande voorbeeld uit de CiP handleiding zie je een permacultuur educatie terrein met: Schoolgebouw / Intensief gebruikte speel- en leerzones zoals speelplein, moestuin, speelbos / Periodiek bezochte terreinen zoals het voedselbos en de rusttuin (voor vogels tijdens broedseizoen)</a:t>
            </a:r>
          </a:p>
          <a:p>
            <a:r>
              <a:rPr lang="nl-NL" baseline="0" dirty="0" smtClean="0"/>
              <a:t>Allerlei voedsel- en educatiebossen zijn denkbaar, afhankelijk van de intensiviteit van het gebruik, de verschillende functies van het bos, de doelgroepen die er gebruik van maken.</a:t>
            </a:r>
          </a:p>
          <a:p>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25</a:t>
            </a:fld>
            <a:endParaRPr lang="nl-NL"/>
          </a:p>
        </p:txBody>
      </p:sp>
    </p:spTree>
    <p:extLst>
      <p:ext uri="{BB962C8B-B14F-4D97-AF65-F5344CB8AC3E}">
        <p14:creationId xmlns:p14="http://schemas.microsoft.com/office/powerpoint/2010/main" val="1717622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We hopen dat deze PowerPoint presentatie inspirerend is voor toekomstige voedselbos lesgevers en voedselbos ontwerpers</a:t>
            </a:r>
            <a:r>
              <a:rPr lang="nl-NL" baseline="0" dirty="0" smtClean="0"/>
              <a:t> </a:t>
            </a:r>
            <a:r>
              <a:rPr lang="nl-NL" baseline="0" dirty="0" smtClean="0">
                <a:sym typeface="Wingdings"/>
              </a:rPr>
              <a:t></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26</a:t>
            </a:fld>
            <a:endParaRPr lang="nl-NL"/>
          </a:p>
        </p:txBody>
      </p:sp>
    </p:spTree>
    <p:extLst>
      <p:ext uri="{BB962C8B-B14F-4D97-AF65-F5344CB8AC3E}">
        <p14:creationId xmlns:p14="http://schemas.microsoft.com/office/powerpoint/2010/main" val="3291038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a:t>
            </a:r>
            <a:r>
              <a:rPr lang="nl-NL" baseline="0" dirty="0" smtClean="0"/>
              <a:t> de regio Rotterdam werden diverse voedselbossen aangelegd in 2015. Vanuit gesprekken tussen lesgevers, leerkrachten en Rotterdam Forest Garden Network (RFGN) ontstond het idee voor Voedselbos educatie voor basisschool kinderen.</a:t>
            </a:r>
          </a:p>
          <a:p>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3</a:t>
            </a:fld>
            <a:endParaRPr lang="nl-NL"/>
          </a:p>
        </p:txBody>
      </p:sp>
    </p:spTree>
    <p:extLst>
      <p:ext uri="{BB962C8B-B14F-4D97-AF65-F5344CB8AC3E}">
        <p14:creationId xmlns:p14="http://schemas.microsoft.com/office/powerpoint/2010/main" val="61622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In</a:t>
            </a:r>
            <a:r>
              <a:rPr lang="nl-NL" baseline="0" dirty="0" smtClean="0"/>
              <a:t> 2015 kwam er een voedselbos van 1 hectare in gemeente Vlaardingen.</a:t>
            </a:r>
          </a:p>
          <a:p>
            <a:r>
              <a:rPr lang="nl-NL" dirty="0" smtClean="0"/>
              <a:t>Het bos werd aangelegd tusse</a:t>
            </a:r>
            <a:r>
              <a:rPr lang="nl-NL" baseline="0" dirty="0" smtClean="0"/>
              <a:t>n tientallen jaren oude </a:t>
            </a:r>
            <a:r>
              <a:rPr lang="nl-NL" dirty="0" smtClean="0"/>
              <a:t>bomen (wilgen, populieren</a:t>
            </a:r>
            <a:r>
              <a:rPr lang="nl-NL" baseline="0" dirty="0" smtClean="0"/>
              <a:t>, b</a:t>
            </a:r>
            <a:r>
              <a:rPr lang="nl-NL" dirty="0" smtClean="0"/>
              <a:t>erken)</a:t>
            </a:r>
            <a:r>
              <a:rPr lang="nl-NL" baseline="0" dirty="0" smtClean="0"/>
              <a:t>. Met grondverzetmachines werden verhogingen en verdiepingen in het landschap aangelegd. Daarna startte de beplanting.</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4</a:t>
            </a:fld>
            <a:endParaRPr lang="nl-NL"/>
          </a:p>
        </p:txBody>
      </p:sp>
    </p:spTree>
    <p:extLst>
      <p:ext uri="{BB962C8B-B14F-4D97-AF65-F5344CB8AC3E}">
        <p14:creationId xmlns:p14="http://schemas.microsoft.com/office/powerpoint/2010/main" val="2012161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behoud </a:t>
            </a:r>
            <a:r>
              <a:rPr lang="nl-NL" baseline="0" dirty="0" smtClean="0"/>
              <a:t>van de oude boom- en struiklaag </a:t>
            </a:r>
            <a:r>
              <a:rPr lang="nl-NL" dirty="0" smtClean="0"/>
              <a:t>in</a:t>
            </a:r>
            <a:r>
              <a:rPr lang="nl-NL" baseline="0" dirty="0" smtClean="0"/>
              <a:t> het nieuwe inrichtingsplan zorgde voor een stevige basis. Het voedselbos kon zich snel ontwikkelen. Al na </a:t>
            </a:r>
            <a:r>
              <a:rPr lang="nl-NL" i="0" baseline="0" dirty="0" smtClean="0"/>
              <a:t>een</a:t>
            </a:r>
            <a:r>
              <a:rPr lang="nl-NL" baseline="0" dirty="0" smtClean="0"/>
              <a:t> jaar was het terrein geschikt recreatie en educatie.</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5</a:t>
            </a:fld>
            <a:endParaRPr lang="nl-NL"/>
          </a:p>
        </p:txBody>
      </p:sp>
    </p:spTree>
    <p:extLst>
      <p:ext uri="{BB962C8B-B14F-4D97-AF65-F5344CB8AC3E}">
        <p14:creationId xmlns:p14="http://schemas.microsoft.com/office/powerpoint/2010/main" val="3957295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De initiatiefgroep ‘Voedselbos</a:t>
            </a:r>
            <a:r>
              <a:rPr lang="nl-NL" baseline="0" dirty="0" smtClean="0"/>
              <a:t> Educatie’ begon met lesexperimenten om te ontdekken wat de mogelijkheden van het bos waren.</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6</a:t>
            </a:fld>
            <a:endParaRPr lang="nl-NL"/>
          </a:p>
        </p:txBody>
      </p:sp>
    </p:spTree>
    <p:extLst>
      <p:ext uri="{BB962C8B-B14F-4D97-AF65-F5344CB8AC3E}">
        <p14:creationId xmlns:p14="http://schemas.microsoft.com/office/powerpoint/2010/main" val="2203639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‘’Onkruid’’ o</a:t>
            </a:r>
            <a:r>
              <a:rPr lang="nl-NL" baseline="0" dirty="0" smtClean="0"/>
              <a:t>verheerste in het jonge voedselbos. Het leende zich uitstekend voor speurtochten naar eetbare wilde planten en voor kookactiviteiten.</a:t>
            </a:r>
          </a:p>
          <a:p>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7</a:t>
            </a:fld>
            <a:endParaRPr lang="nl-NL"/>
          </a:p>
        </p:txBody>
      </p:sp>
    </p:spTree>
    <p:extLst>
      <p:ext uri="{BB962C8B-B14F-4D97-AF65-F5344CB8AC3E}">
        <p14:creationId xmlns:p14="http://schemas.microsoft.com/office/powerpoint/2010/main" val="1714807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Al snel werd duidelijk dat kinderen en leerkrachten genoten van het voedselbos.</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8</a:t>
            </a:fld>
            <a:endParaRPr lang="nl-NL"/>
          </a:p>
        </p:txBody>
      </p:sp>
    </p:spTree>
    <p:extLst>
      <p:ext uri="{BB962C8B-B14F-4D97-AF65-F5344CB8AC3E}">
        <p14:creationId xmlns:p14="http://schemas.microsoft.com/office/powerpoint/2010/main" val="731075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Diverse lesvormen werden uitgetest: </a:t>
            </a:r>
            <a:r>
              <a:rPr lang="nl-NL" baseline="0" dirty="0" smtClean="0"/>
              <a:t>van vakantie activiteiten tot educatie </a:t>
            </a:r>
            <a:r>
              <a:rPr lang="nl-NL" dirty="0" smtClean="0"/>
              <a:t>in aansluiting op</a:t>
            </a:r>
            <a:r>
              <a:rPr lang="nl-NL" baseline="0" dirty="0" smtClean="0"/>
              <a:t> de kerndoelen van het basisonderwijs.</a:t>
            </a:r>
            <a:endParaRPr lang="nl-NL" dirty="0"/>
          </a:p>
        </p:txBody>
      </p:sp>
      <p:sp>
        <p:nvSpPr>
          <p:cNvPr id="4" name="Tijdelijke aanduiding voor dianummer 3"/>
          <p:cNvSpPr>
            <a:spLocks noGrp="1"/>
          </p:cNvSpPr>
          <p:nvPr>
            <p:ph type="sldNum" sz="quarter" idx="10"/>
          </p:nvPr>
        </p:nvSpPr>
        <p:spPr/>
        <p:txBody>
          <a:bodyPr/>
          <a:lstStyle/>
          <a:p>
            <a:fld id="{737563C0-6B1C-C14A-98D7-B38F19A35402}" type="slidenum">
              <a:rPr lang="nl-NL" smtClean="0"/>
              <a:t>9</a:t>
            </a:fld>
            <a:endParaRPr lang="nl-NL"/>
          </a:p>
        </p:txBody>
      </p:sp>
    </p:spTree>
    <p:extLst>
      <p:ext uri="{BB962C8B-B14F-4D97-AF65-F5344CB8AC3E}">
        <p14:creationId xmlns:p14="http://schemas.microsoft.com/office/powerpoint/2010/main" val="3745314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nl-NL"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504000" y="1769040"/>
            <a:ext cx="907164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504000" y="4059360"/>
            <a:ext cx="907164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nl-NL" sz="4400" b="0" strike="noStrike" spc="-1">
              <a:solidFill>
                <a:srgbClr val="000000"/>
              </a:solidFill>
              <a:uFill>
                <a:solidFill>
                  <a:srgbClr val="FFFFFF"/>
                </a:solidFill>
              </a:uFill>
              <a:latin typeface="Arial"/>
            </a:endParaRPr>
          </a:p>
        </p:txBody>
      </p:sp>
      <p:sp>
        <p:nvSpPr>
          <p:cNvPr id="30" name="PlaceHolder 2"/>
          <p:cNvSpPr>
            <a:spLocks noGrp="1"/>
          </p:cNvSpPr>
          <p:nvPr>
            <p:ph type="body"/>
          </p:nvPr>
        </p:nvSpPr>
        <p:spPr>
          <a:xfrm>
            <a:off x="504000" y="1769040"/>
            <a:ext cx="442692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31" name="PlaceHolder 3"/>
          <p:cNvSpPr>
            <a:spLocks noGrp="1"/>
          </p:cNvSpPr>
          <p:nvPr>
            <p:ph type="body"/>
          </p:nvPr>
        </p:nvSpPr>
        <p:spPr>
          <a:xfrm>
            <a:off x="5152680" y="1769040"/>
            <a:ext cx="442692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32" name="PlaceHolder 4"/>
          <p:cNvSpPr>
            <a:spLocks noGrp="1"/>
          </p:cNvSpPr>
          <p:nvPr>
            <p:ph type="body"/>
          </p:nvPr>
        </p:nvSpPr>
        <p:spPr>
          <a:xfrm>
            <a:off x="5152680" y="4059360"/>
            <a:ext cx="442692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33" name="PlaceHolder 5"/>
          <p:cNvSpPr>
            <a:spLocks noGrp="1"/>
          </p:cNvSpPr>
          <p:nvPr>
            <p:ph type="body"/>
          </p:nvPr>
        </p:nvSpPr>
        <p:spPr>
          <a:xfrm>
            <a:off x="504000" y="4059360"/>
            <a:ext cx="442692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nl-NL" sz="4400" b="0" strike="noStrike" spc="-1">
              <a:solidFill>
                <a:srgbClr val="000000"/>
              </a:solidFill>
              <a:uFill>
                <a:solidFill>
                  <a:srgbClr val="FFFFFF"/>
                </a:solidFill>
              </a:uFill>
              <a:latin typeface="Arial"/>
            </a:endParaRPr>
          </a:p>
        </p:txBody>
      </p:sp>
      <p:sp>
        <p:nvSpPr>
          <p:cNvPr id="35" name="PlaceHolder 2"/>
          <p:cNvSpPr>
            <a:spLocks noGrp="1"/>
          </p:cNvSpPr>
          <p:nvPr>
            <p:ph type="body"/>
          </p:nvPr>
        </p:nvSpPr>
        <p:spPr>
          <a:xfrm>
            <a:off x="504000" y="1769040"/>
            <a:ext cx="292068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36" name="PlaceHolder 3"/>
          <p:cNvSpPr>
            <a:spLocks noGrp="1"/>
          </p:cNvSpPr>
          <p:nvPr>
            <p:ph type="body"/>
          </p:nvPr>
        </p:nvSpPr>
        <p:spPr>
          <a:xfrm>
            <a:off x="3571200" y="1769040"/>
            <a:ext cx="292068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37" name="PlaceHolder 4"/>
          <p:cNvSpPr>
            <a:spLocks noGrp="1"/>
          </p:cNvSpPr>
          <p:nvPr>
            <p:ph type="body"/>
          </p:nvPr>
        </p:nvSpPr>
        <p:spPr>
          <a:xfrm>
            <a:off x="6638040" y="1769040"/>
            <a:ext cx="292068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38" name="PlaceHolder 5"/>
          <p:cNvSpPr>
            <a:spLocks noGrp="1"/>
          </p:cNvSpPr>
          <p:nvPr>
            <p:ph type="body"/>
          </p:nvPr>
        </p:nvSpPr>
        <p:spPr>
          <a:xfrm>
            <a:off x="6638040" y="4059360"/>
            <a:ext cx="292068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39" name="PlaceHolder 6"/>
          <p:cNvSpPr>
            <a:spLocks noGrp="1"/>
          </p:cNvSpPr>
          <p:nvPr>
            <p:ph type="body"/>
          </p:nvPr>
        </p:nvSpPr>
        <p:spPr>
          <a:xfrm>
            <a:off x="3571200" y="4059360"/>
            <a:ext cx="292068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40" name="PlaceHolder 7"/>
          <p:cNvSpPr>
            <a:spLocks noGrp="1"/>
          </p:cNvSpPr>
          <p:nvPr>
            <p:ph type="body"/>
          </p:nvPr>
        </p:nvSpPr>
        <p:spPr>
          <a:xfrm>
            <a:off x="504000" y="4059360"/>
            <a:ext cx="292068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nl-NL" sz="4400" b="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504000" y="1769040"/>
            <a:ext cx="9071640" cy="4384440"/>
          </a:xfrm>
          <a:prstGeom prst="rect">
            <a:avLst/>
          </a:prstGeom>
        </p:spPr>
        <p:txBody>
          <a:bodyPr lIns="0" tIns="0" rIns="0" bIns="0" anchor="ctr"/>
          <a:lstStyle/>
          <a:p>
            <a:pPr algn="ctr"/>
            <a:endParaRPr lang="nl-NL"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nl-NL" sz="4400" b="0" strike="noStrike" spc="-1">
              <a:solidFill>
                <a:srgbClr val="000000"/>
              </a:solidFill>
              <a:uFill>
                <a:solidFill>
                  <a:srgbClr val="FFFFFF"/>
                </a:solidFill>
              </a:uFill>
              <a:latin typeface="Arial"/>
            </a:endParaRPr>
          </a:p>
        </p:txBody>
      </p:sp>
      <p:sp>
        <p:nvSpPr>
          <p:cNvPr id="8" name="PlaceHolder 2"/>
          <p:cNvSpPr>
            <a:spLocks noGrp="1"/>
          </p:cNvSpPr>
          <p:nvPr>
            <p:ph type="body"/>
          </p:nvPr>
        </p:nvSpPr>
        <p:spPr>
          <a:xfrm>
            <a:off x="504000" y="1769040"/>
            <a:ext cx="9071640" cy="43844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nl-NL" sz="4400" b="0" strike="noStrike" spc="-1">
              <a:solidFill>
                <a:srgbClr val="000000"/>
              </a:solidFill>
              <a:uFill>
                <a:solidFill>
                  <a:srgbClr val="FFFFFF"/>
                </a:solidFill>
              </a:uFill>
              <a:latin typeface="Arial"/>
            </a:endParaRPr>
          </a:p>
        </p:txBody>
      </p:sp>
      <p:sp>
        <p:nvSpPr>
          <p:cNvPr id="10" name="PlaceHolder 2"/>
          <p:cNvSpPr>
            <a:spLocks noGrp="1"/>
          </p:cNvSpPr>
          <p:nvPr>
            <p:ph type="body"/>
          </p:nvPr>
        </p:nvSpPr>
        <p:spPr>
          <a:xfrm>
            <a:off x="504000" y="1769040"/>
            <a:ext cx="4426920" cy="43844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11" name="PlaceHolder 3"/>
          <p:cNvSpPr>
            <a:spLocks noGrp="1"/>
          </p:cNvSpPr>
          <p:nvPr>
            <p:ph type="body"/>
          </p:nvPr>
        </p:nvSpPr>
        <p:spPr>
          <a:xfrm>
            <a:off x="5152680" y="1769040"/>
            <a:ext cx="4426920" cy="43844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nl-NL"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1800"/>
          </a:xfrm>
          <a:prstGeom prst="rect">
            <a:avLst/>
          </a:prstGeom>
        </p:spPr>
        <p:txBody>
          <a:bodyPr lIns="0" tIns="0" rIns="0" bIns="0" anchor="ctr"/>
          <a:lstStyle/>
          <a:p>
            <a:pPr algn="ctr"/>
            <a:endParaRPr lang="nl-NL"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nl-NL" sz="4400" b="0" strike="noStrike" spc="-1">
              <a:solidFill>
                <a:srgbClr val="000000"/>
              </a:solidFill>
              <a:uFill>
                <a:solidFill>
                  <a:srgbClr val="FFFFFF"/>
                </a:solidFill>
              </a:uFill>
              <a:latin typeface="Arial"/>
            </a:endParaRPr>
          </a:p>
        </p:txBody>
      </p:sp>
      <p:sp>
        <p:nvSpPr>
          <p:cNvPr id="15" name="PlaceHolder 2"/>
          <p:cNvSpPr>
            <a:spLocks noGrp="1"/>
          </p:cNvSpPr>
          <p:nvPr>
            <p:ph type="body"/>
          </p:nvPr>
        </p:nvSpPr>
        <p:spPr>
          <a:xfrm>
            <a:off x="504000" y="1769040"/>
            <a:ext cx="442692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16" name="PlaceHolder 3"/>
          <p:cNvSpPr>
            <a:spLocks noGrp="1"/>
          </p:cNvSpPr>
          <p:nvPr>
            <p:ph type="body"/>
          </p:nvPr>
        </p:nvSpPr>
        <p:spPr>
          <a:xfrm>
            <a:off x="504000" y="4059360"/>
            <a:ext cx="442692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17" name="PlaceHolder 4"/>
          <p:cNvSpPr>
            <a:spLocks noGrp="1"/>
          </p:cNvSpPr>
          <p:nvPr>
            <p:ph type="body"/>
          </p:nvPr>
        </p:nvSpPr>
        <p:spPr>
          <a:xfrm>
            <a:off x="5152680" y="1769040"/>
            <a:ext cx="4426920" cy="43844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nl-NL" sz="4400" b="0" strike="noStrike" spc="-1">
              <a:solidFill>
                <a:srgbClr val="000000"/>
              </a:solidFill>
              <a:uFill>
                <a:solidFill>
                  <a:srgbClr val="FFFFFF"/>
                </a:solidFill>
              </a:uFill>
              <a:latin typeface="Arial"/>
            </a:endParaRPr>
          </a:p>
        </p:txBody>
      </p:sp>
      <p:sp>
        <p:nvSpPr>
          <p:cNvPr id="19" name="PlaceHolder 2"/>
          <p:cNvSpPr>
            <a:spLocks noGrp="1"/>
          </p:cNvSpPr>
          <p:nvPr>
            <p:ph type="body"/>
          </p:nvPr>
        </p:nvSpPr>
        <p:spPr>
          <a:xfrm>
            <a:off x="504000" y="1769040"/>
            <a:ext cx="4426920" cy="43844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20" name="PlaceHolder 3"/>
          <p:cNvSpPr>
            <a:spLocks noGrp="1"/>
          </p:cNvSpPr>
          <p:nvPr>
            <p:ph type="body"/>
          </p:nvPr>
        </p:nvSpPr>
        <p:spPr>
          <a:xfrm>
            <a:off x="5152680" y="1769040"/>
            <a:ext cx="442692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21" name="PlaceHolder 4"/>
          <p:cNvSpPr>
            <a:spLocks noGrp="1"/>
          </p:cNvSpPr>
          <p:nvPr>
            <p:ph type="body"/>
          </p:nvPr>
        </p:nvSpPr>
        <p:spPr>
          <a:xfrm>
            <a:off x="5152680" y="4059360"/>
            <a:ext cx="442692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160"/>
          </a:xfrm>
          <a:prstGeom prst="rect">
            <a:avLst/>
          </a:prstGeom>
        </p:spPr>
        <p:txBody>
          <a:bodyPr lIns="0" tIns="0" rIns="0" bIns="0" anchor="ctr"/>
          <a:lstStyle/>
          <a:p>
            <a:pPr algn="ctr"/>
            <a:endParaRPr lang="nl-NL" sz="4400" b="0" strike="noStrike" spc="-1">
              <a:solidFill>
                <a:srgbClr val="000000"/>
              </a:solidFill>
              <a:uFill>
                <a:solidFill>
                  <a:srgbClr val="FFFFFF"/>
                </a:solidFill>
              </a:uFill>
              <a:latin typeface="Arial"/>
            </a:endParaRPr>
          </a:p>
        </p:txBody>
      </p:sp>
      <p:sp>
        <p:nvSpPr>
          <p:cNvPr id="23" name="PlaceHolder 2"/>
          <p:cNvSpPr>
            <a:spLocks noGrp="1"/>
          </p:cNvSpPr>
          <p:nvPr>
            <p:ph type="body"/>
          </p:nvPr>
        </p:nvSpPr>
        <p:spPr>
          <a:xfrm>
            <a:off x="504000" y="1769040"/>
            <a:ext cx="442692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24" name="PlaceHolder 3"/>
          <p:cNvSpPr>
            <a:spLocks noGrp="1"/>
          </p:cNvSpPr>
          <p:nvPr>
            <p:ph type="body"/>
          </p:nvPr>
        </p:nvSpPr>
        <p:spPr>
          <a:xfrm>
            <a:off x="5152680" y="1769040"/>
            <a:ext cx="442692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
        <p:nvSpPr>
          <p:cNvPr id="25" name="PlaceHolder 4"/>
          <p:cNvSpPr>
            <a:spLocks noGrp="1"/>
          </p:cNvSpPr>
          <p:nvPr>
            <p:ph type="body"/>
          </p:nvPr>
        </p:nvSpPr>
        <p:spPr>
          <a:xfrm>
            <a:off x="504000" y="4059360"/>
            <a:ext cx="9071640" cy="2091240"/>
          </a:xfrm>
          <a:prstGeom prst="rect">
            <a:avLst/>
          </a:prstGeom>
        </p:spPr>
        <p:txBody>
          <a:bodyPr lIns="0" tIns="0" rIns="0" bIns="0">
            <a:normAutofit/>
          </a:bodyPr>
          <a:lstStyle/>
          <a:p>
            <a:endParaRPr lang="nl-NL"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160"/>
          </a:xfrm>
          <a:prstGeom prst="rect">
            <a:avLst/>
          </a:prstGeom>
        </p:spPr>
        <p:txBody>
          <a:bodyPr lIns="0" tIns="0" rIns="0" bIns="0" anchor="ctr"/>
          <a:lstStyle/>
          <a:p>
            <a:pPr algn="ctr"/>
            <a:r>
              <a:rPr lang="nl-NL" sz="4400" b="0" strike="noStrike" spc="-1">
                <a:solidFill>
                  <a:srgbClr val="000000"/>
                </a:solidFill>
                <a:uFill>
                  <a:solidFill>
                    <a:srgbClr val="FFFFFF"/>
                  </a:solidFill>
                </a:uFill>
                <a:latin typeface="Arial"/>
              </a:rPr>
              <a:t>Klik om de opmaak van de titeltekst te bewerken</a:t>
            </a:r>
          </a:p>
        </p:txBody>
      </p:sp>
      <p:sp>
        <p:nvSpPr>
          <p:cNvPr id="6" name="PlaceHolder 2"/>
          <p:cNvSpPr>
            <a:spLocks noGrp="1"/>
          </p:cNvSpPr>
          <p:nvPr>
            <p:ph type="body"/>
          </p:nvPr>
        </p:nvSpPr>
        <p:spPr>
          <a:xfrm>
            <a:off x="504000" y="1769040"/>
            <a:ext cx="9071640" cy="43844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nl-NL" sz="3200" b="0" strike="noStrike" spc="-1">
                <a:solidFill>
                  <a:srgbClr val="000000"/>
                </a:solidFill>
                <a:uFill>
                  <a:solidFill>
                    <a:srgbClr val="FFFFFF"/>
                  </a:solidFill>
                </a:uFill>
                <a:latin typeface="Arial"/>
              </a:rPr>
              <a:t>Klik om de opmaak van de overzichtstekst te bewerken</a:t>
            </a:r>
          </a:p>
          <a:p>
            <a:pPr marL="864000" lvl="1" indent="-324000">
              <a:spcBef>
                <a:spcPts val="1134"/>
              </a:spcBef>
              <a:buClr>
                <a:srgbClr val="000000"/>
              </a:buClr>
              <a:buSzPct val="75000"/>
              <a:buFont typeface="Symbol" charset="2"/>
              <a:buChar char=""/>
            </a:pPr>
            <a:r>
              <a:rPr lang="nl-NL" sz="2800" b="0" strike="noStrike" spc="-1">
                <a:solidFill>
                  <a:srgbClr val="000000"/>
                </a:solidFill>
                <a:uFill>
                  <a:solidFill>
                    <a:srgbClr val="FFFFFF"/>
                  </a:solidFill>
                </a:uFill>
                <a:latin typeface="Arial"/>
              </a:rPr>
              <a:t>Tweede overzichtsniveau</a:t>
            </a:r>
          </a:p>
          <a:p>
            <a:pPr marL="1296000" lvl="2" indent="-288000">
              <a:spcBef>
                <a:spcPts val="850"/>
              </a:spcBef>
              <a:buClr>
                <a:srgbClr val="000000"/>
              </a:buClr>
              <a:buSzPct val="45000"/>
              <a:buFont typeface="Wingdings" charset="2"/>
              <a:buChar char=""/>
            </a:pPr>
            <a:r>
              <a:rPr lang="nl-NL" sz="2400" b="0" strike="noStrike" spc="-1">
                <a:solidFill>
                  <a:srgbClr val="000000"/>
                </a:solidFill>
                <a:uFill>
                  <a:solidFill>
                    <a:srgbClr val="FFFFFF"/>
                  </a:solidFill>
                </a:uFill>
                <a:latin typeface="Arial"/>
              </a:rPr>
              <a:t>Derde overzichtsniveau</a:t>
            </a:r>
          </a:p>
          <a:p>
            <a:pPr marL="1728000" lvl="3" indent="-216000">
              <a:spcBef>
                <a:spcPts val="567"/>
              </a:spcBef>
              <a:buClr>
                <a:srgbClr val="000000"/>
              </a:buClr>
              <a:buSzPct val="75000"/>
              <a:buFont typeface="Symbol" charset="2"/>
              <a:buChar char=""/>
            </a:pPr>
            <a:r>
              <a:rPr lang="nl-NL" sz="2000" b="0" strike="noStrike" spc="-1">
                <a:solidFill>
                  <a:srgbClr val="000000"/>
                </a:solidFill>
                <a:uFill>
                  <a:solidFill>
                    <a:srgbClr val="FFFFFF"/>
                  </a:solidFill>
                </a:uFill>
                <a:latin typeface="Arial"/>
              </a:rPr>
              <a:t>Vierde overzichtsniveau</a:t>
            </a:r>
          </a:p>
          <a:p>
            <a:pPr marL="2160000" lvl="4" indent="-216000">
              <a:spcBef>
                <a:spcPts val="283"/>
              </a:spcBef>
              <a:buClr>
                <a:srgbClr val="000000"/>
              </a:buClr>
              <a:buSzPct val="45000"/>
              <a:buFont typeface="Wingdings" charset="2"/>
              <a:buChar char=""/>
            </a:pPr>
            <a:r>
              <a:rPr lang="nl-NL" sz="2000" b="0" strike="noStrike" spc="-1">
                <a:solidFill>
                  <a:srgbClr val="000000"/>
                </a:solidFill>
                <a:uFill>
                  <a:solidFill>
                    <a:srgbClr val="FFFFFF"/>
                  </a:solidFill>
                </a:uFill>
                <a:latin typeface="Arial"/>
              </a:rPr>
              <a:t>Vijfde overzichtsniveau</a:t>
            </a:r>
          </a:p>
          <a:p>
            <a:pPr marL="2592000" lvl="5" indent="-216000">
              <a:spcBef>
                <a:spcPts val="283"/>
              </a:spcBef>
              <a:buClr>
                <a:srgbClr val="000000"/>
              </a:buClr>
              <a:buSzPct val="45000"/>
              <a:buFont typeface="Wingdings" charset="2"/>
              <a:buChar char=""/>
            </a:pPr>
            <a:r>
              <a:rPr lang="nl-NL" sz="2000" b="0" strike="noStrike" spc="-1">
                <a:solidFill>
                  <a:srgbClr val="000000"/>
                </a:solidFill>
                <a:uFill>
                  <a:solidFill>
                    <a:srgbClr val="FFFFFF"/>
                  </a:solidFill>
                </a:uFill>
                <a:latin typeface="Arial"/>
              </a:rPr>
              <a:t>Zesde overzichtsniveau</a:t>
            </a:r>
          </a:p>
          <a:p>
            <a:pPr marL="3024000" lvl="6" indent="-216000">
              <a:spcBef>
                <a:spcPts val="283"/>
              </a:spcBef>
              <a:buClr>
                <a:srgbClr val="000000"/>
              </a:buClr>
              <a:buSzPct val="45000"/>
              <a:buFont typeface="Wingdings" charset="2"/>
              <a:buChar char=""/>
            </a:pPr>
            <a:r>
              <a:rPr lang="nl-NL" sz="2000" b="0" strike="noStrike" spc="-1">
                <a:solidFill>
                  <a:srgbClr val="000000"/>
                </a:solidFill>
                <a:uFill>
                  <a:solidFill>
                    <a:srgbClr val="FFFFFF"/>
                  </a:solidFill>
                </a:uFill>
                <a:latin typeface="Arial"/>
              </a:rPr>
              <a:t>Zevende overzichtsniveau</a:t>
            </a:r>
          </a:p>
        </p:txBody>
      </p:sp>
      <p:sp>
        <p:nvSpPr>
          <p:cNvPr id="2" name="PlaceHolder 3"/>
          <p:cNvSpPr>
            <a:spLocks noGrp="1"/>
          </p:cNvSpPr>
          <p:nvPr>
            <p:ph type="dt"/>
          </p:nvPr>
        </p:nvSpPr>
        <p:spPr>
          <a:xfrm>
            <a:off x="504000" y="6887160"/>
            <a:ext cx="2348280" cy="521280"/>
          </a:xfrm>
          <a:prstGeom prst="rect">
            <a:avLst/>
          </a:prstGeom>
        </p:spPr>
        <p:txBody>
          <a:bodyPr lIns="0" tIns="0" rIns="0" bIns="0"/>
          <a:lstStyle/>
          <a:p>
            <a:r>
              <a:rPr lang="nl-NL" sz="1400" b="0" strike="noStrike" spc="-1">
                <a:solidFill>
                  <a:srgbClr val="000000"/>
                </a:solidFill>
                <a:uFill>
                  <a:solidFill>
                    <a:srgbClr val="FFFFFF"/>
                  </a:solidFill>
                </a:uFill>
                <a:latin typeface="Times New Roman"/>
              </a:rPr>
              <a:t>&lt;datum/tijd&gt;</a:t>
            </a:r>
          </a:p>
        </p:txBody>
      </p:sp>
      <p:sp>
        <p:nvSpPr>
          <p:cNvPr id="3" name="PlaceHolder 4"/>
          <p:cNvSpPr>
            <a:spLocks noGrp="1"/>
          </p:cNvSpPr>
          <p:nvPr>
            <p:ph type="ftr"/>
          </p:nvPr>
        </p:nvSpPr>
        <p:spPr>
          <a:xfrm>
            <a:off x="3447360" y="6887160"/>
            <a:ext cx="3195000" cy="521280"/>
          </a:xfrm>
          <a:prstGeom prst="rect">
            <a:avLst/>
          </a:prstGeom>
        </p:spPr>
        <p:txBody>
          <a:bodyPr lIns="0" tIns="0" rIns="0" bIns="0"/>
          <a:lstStyle/>
          <a:p>
            <a:pPr algn="ctr"/>
            <a:r>
              <a:rPr lang="nl-NL" sz="1400" b="0" strike="noStrike" spc="-1">
                <a:solidFill>
                  <a:srgbClr val="000000"/>
                </a:solidFill>
                <a:uFill>
                  <a:solidFill>
                    <a:srgbClr val="FFFFFF"/>
                  </a:solidFill>
                </a:uFill>
                <a:latin typeface="Times New Roman"/>
              </a:rPr>
              <a:t>&lt;voettekst&gt;</a:t>
            </a:r>
          </a:p>
        </p:txBody>
      </p:sp>
      <p:sp>
        <p:nvSpPr>
          <p:cNvPr id="4" name="PlaceHolder 5"/>
          <p:cNvSpPr>
            <a:spLocks noGrp="1"/>
          </p:cNvSpPr>
          <p:nvPr>
            <p:ph type="sldNum"/>
          </p:nvPr>
        </p:nvSpPr>
        <p:spPr>
          <a:xfrm>
            <a:off x="7227360" y="6887160"/>
            <a:ext cx="2348280" cy="521280"/>
          </a:xfrm>
          <a:prstGeom prst="rect">
            <a:avLst/>
          </a:prstGeom>
        </p:spPr>
        <p:txBody>
          <a:bodyPr lIns="0" tIns="0" rIns="0" bIns="0"/>
          <a:lstStyle/>
          <a:p>
            <a:pPr algn="r"/>
            <a:fld id="{ED21A97E-2945-4A9D-9AF9-35171A5E698A}" type="slidenum">
              <a:rPr lang="nl-NL" sz="1400" b="0" strike="noStrike" spc="-1">
                <a:solidFill>
                  <a:srgbClr val="000000"/>
                </a:solidFill>
                <a:uFill>
                  <a:solidFill>
                    <a:srgbClr val="FFFFFF"/>
                  </a:solidFill>
                </a:uFill>
                <a:latin typeface="Times New Roman"/>
              </a:rPr>
              <a:t>‹nr.›</a:t>
            </a:fld>
            <a:endParaRPr lang="nl-NL"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info@voedselbosvlaardingen.nl"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8.jpe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3.jpeg"/><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hyperlink" Target="mailto:info@voedselbosvlaardingen.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6.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5.wdp"/><Relationship Id="rId5" Type="http://schemas.openxmlformats.org/officeDocument/2006/relationships/image" Target="../media/image12.jpe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Afbeelding 88"/>
          <p:cNvPicPr/>
          <p:nvPr/>
        </p:nvPicPr>
        <p:blipFill>
          <a:blip r:embed="rId3" cstate="print">
            <a:extLst>
              <a:ext uri="{28A0092B-C50C-407E-A947-70E740481C1C}">
                <a14:useLocalDpi xmlns:a14="http://schemas.microsoft.com/office/drawing/2010/main"/>
              </a:ext>
            </a:extLst>
          </a:blip>
          <a:stretch/>
        </p:blipFill>
        <p:spPr>
          <a:xfrm>
            <a:off x="360" y="304920"/>
            <a:ext cx="10079640" cy="5671080"/>
          </a:xfrm>
          <a:prstGeom prst="rect">
            <a:avLst/>
          </a:prstGeom>
          <a:ln>
            <a:noFill/>
          </a:ln>
        </p:spPr>
      </p:pic>
      <p:pic>
        <p:nvPicPr>
          <p:cNvPr id="90" name="Afbeelding 89"/>
          <p:cNvPicPr/>
          <p:nvPr/>
        </p:nvPicPr>
        <p:blipFill>
          <a:blip r:embed="rId4"/>
          <a:stretch/>
        </p:blipFill>
        <p:spPr>
          <a:xfrm>
            <a:off x="7560000" y="6004440"/>
            <a:ext cx="2205360" cy="1555560"/>
          </a:xfrm>
          <a:prstGeom prst="rect">
            <a:avLst/>
          </a:prstGeom>
          <a:ln>
            <a:noFill/>
          </a:ln>
        </p:spPr>
      </p:pic>
      <p:sp>
        <p:nvSpPr>
          <p:cNvPr id="91" name="TextShape 1"/>
          <p:cNvSpPr txBox="1"/>
          <p:nvPr/>
        </p:nvSpPr>
        <p:spPr>
          <a:xfrm>
            <a:off x="216000" y="6408000"/>
            <a:ext cx="6696000" cy="1114200"/>
          </a:xfrm>
          <a:prstGeom prst="rect">
            <a:avLst/>
          </a:prstGeom>
          <a:noFill/>
          <a:ln>
            <a:noFill/>
          </a:ln>
        </p:spPr>
        <p:txBody>
          <a:bodyPr lIns="90000" tIns="45000" rIns="90000" bIns="45000"/>
          <a:lstStyle/>
          <a:p>
            <a:r>
              <a:rPr lang="nl-NL" sz="1800" b="0" strike="noStrike" spc="-1">
                <a:solidFill>
                  <a:srgbClr val="53A800"/>
                </a:solidFill>
                <a:uFill>
                  <a:solidFill>
                    <a:srgbClr val="FFFFFF"/>
                  </a:solidFill>
                </a:uFill>
                <a:latin typeface="Arial"/>
              </a:rPr>
              <a:t>voedselbosvlaardingen.nl</a:t>
            </a:r>
            <a:r>
              <a:t/>
            </a:r>
            <a:br/>
            <a:r>
              <a:t/>
            </a:r>
            <a:br/>
            <a:r>
              <a:rPr lang="nl-NL" sz="1800" b="0" strike="noStrike" spc="-1">
                <a:solidFill>
                  <a:srgbClr val="53A800"/>
                </a:solidFill>
                <a:uFill>
                  <a:solidFill>
                    <a:srgbClr val="FFFFFF"/>
                  </a:solidFill>
                </a:uFill>
                <a:latin typeface="Arial"/>
                <a:hlinkClick r:id="rId5"/>
              </a:rPr>
              <a:t>info@voedselbosvlaardingen.nl</a:t>
            </a:r>
            <a:r>
              <a:t/>
            </a:r>
            <a:br/>
            <a:endParaRPr lang="nl-NL" sz="18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754952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4000" y="411079"/>
            <a:ext cx="9071640" cy="1262160"/>
          </a:xfrm>
        </p:spPr>
        <p:txBody>
          <a:bodyPr/>
          <a:lstStyle/>
          <a:p>
            <a:pPr algn="ctr"/>
            <a:r>
              <a:rPr lang="nl-NL" sz="4400" dirty="0" smtClean="0">
                <a:solidFill>
                  <a:srgbClr val="53A800"/>
                </a:solidFill>
              </a:rPr>
              <a:t>Activiteiten met volwassenen en kinderen</a:t>
            </a:r>
            <a:endParaRPr lang="nl-NL" sz="4400" dirty="0">
              <a:solidFill>
                <a:srgbClr val="53A800"/>
              </a:solidFill>
            </a:endParaRPr>
          </a:p>
        </p:txBody>
      </p:sp>
      <p:pic>
        <p:nvPicPr>
          <p:cNvPr id="3" name="Afbeelding 2" descr="DSC07364_WORK2_sd_jpg.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884866"/>
            <a:ext cx="10080625" cy="5246214"/>
          </a:xfrm>
          <a:prstGeom prst="rect">
            <a:avLst/>
          </a:prstGeom>
        </p:spPr>
      </p:pic>
    </p:spTree>
    <p:extLst>
      <p:ext uri="{BB962C8B-B14F-4D97-AF65-F5344CB8AC3E}">
        <p14:creationId xmlns:p14="http://schemas.microsoft.com/office/powerpoint/2010/main" val="878295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1284" y="489479"/>
            <a:ext cx="9071640" cy="1262160"/>
          </a:xfrm>
        </p:spPr>
        <p:txBody>
          <a:bodyPr/>
          <a:lstStyle/>
          <a:p>
            <a:pPr algn="ctr"/>
            <a:r>
              <a:rPr lang="nl-NL" sz="4400" dirty="0" smtClean="0">
                <a:solidFill>
                  <a:srgbClr val="53A800"/>
                </a:solidFill>
              </a:rPr>
              <a:t>Doelgroepen</a:t>
            </a:r>
            <a:endParaRPr lang="nl-NL" sz="4400" dirty="0">
              <a:solidFill>
                <a:srgbClr val="53A800"/>
              </a:solidFill>
            </a:endParaRPr>
          </a:p>
        </p:txBody>
      </p:sp>
      <p:pic>
        <p:nvPicPr>
          <p:cNvPr id="4" name="Afbeelding 3" descr="20171001_160356_WORK1_sd_jpg.jpg"/>
          <p:cNvPicPr>
            <a:picLocks noChangeAspect="1"/>
          </p:cNvPicPr>
          <p:nvPr/>
        </p:nvPicPr>
        <p:blipFill>
          <a:blip r:embed="rId3" cstate="print">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a:ext>
            </a:extLst>
          </a:blip>
          <a:stretch>
            <a:fillRect/>
          </a:stretch>
        </p:blipFill>
        <p:spPr>
          <a:xfrm>
            <a:off x="235184" y="2029268"/>
            <a:ext cx="6429309" cy="3616487"/>
          </a:xfrm>
          <a:prstGeom prst="rect">
            <a:avLst/>
          </a:prstGeom>
        </p:spPr>
      </p:pic>
      <p:pic>
        <p:nvPicPr>
          <p:cNvPr id="5" name="Afbeelding 4" descr="DSC03525_WORK1_JP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66935" y="2029268"/>
            <a:ext cx="2956279" cy="5254049"/>
          </a:xfrm>
          <a:prstGeom prst="rect">
            <a:avLst/>
          </a:prstGeom>
        </p:spPr>
      </p:pic>
    </p:spTree>
    <p:extLst>
      <p:ext uri="{BB962C8B-B14F-4D97-AF65-F5344CB8AC3E}">
        <p14:creationId xmlns:p14="http://schemas.microsoft.com/office/powerpoint/2010/main" val="90285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4400" dirty="0" smtClean="0">
                <a:solidFill>
                  <a:srgbClr val="53A800"/>
                </a:solidFill>
              </a:rPr>
              <a:t>Beheerders</a:t>
            </a:r>
            <a:endParaRPr lang="nl-NL" sz="4400" dirty="0">
              <a:solidFill>
                <a:srgbClr val="53A800"/>
              </a:solidFill>
            </a:endParaRPr>
          </a:p>
        </p:txBody>
      </p:sp>
      <p:pic>
        <p:nvPicPr>
          <p:cNvPr id="3" name="Afbeelding 2" descr="DSC01344_WORK2_jpg.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887644"/>
            <a:ext cx="10080625" cy="5672031"/>
          </a:xfrm>
          <a:prstGeom prst="rect">
            <a:avLst/>
          </a:prstGeom>
        </p:spPr>
      </p:pic>
    </p:spTree>
    <p:extLst>
      <p:ext uri="{BB962C8B-B14F-4D97-AF65-F5344CB8AC3E}">
        <p14:creationId xmlns:p14="http://schemas.microsoft.com/office/powerpoint/2010/main" val="3902610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504000" y="481638"/>
            <a:ext cx="9071640" cy="2121225"/>
          </a:xfrm>
          <a:prstGeom prst="rect">
            <a:avLst/>
          </a:prstGeom>
          <a:noFill/>
          <a:ln>
            <a:noFill/>
          </a:ln>
        </p:spPr>
        <p:txBody>
          <a:bodyPr lIns="0" tIns="0" rIns="0" bIns="0" anchor="ctr"/>
          <a:lstStyle/>
          <a:p>
            <a:pPr algn="ctr"/>
            <a:r>
              <a:rPr lang="nl-NL" sz="4400" b="0" strike="noStrike" spc="-1" dirty="0" smtClean="0">
                <a:solidFill>
                  <a:srgbClr val="228B22"/>
                </a:solidFill>
                <a:uFill>
                  <a:solidFill>
                    <a:srgbClr val="FFFFFF"/>
                  </a:solidFill>
                </a:uFill>
                <a:latin typeface="Arial"/>
              </a:rPr>
              <a:t>Start</a:t>
            </a:r>
          </a:p>
          <a:p>
            <a:pPr algn="ctr"/>
            <a:r>
              <a:rPr lang="nl-NL" sz="4400" b="0" strike="noStrike" spc="-1" dirty="0" smtClean="0">
                <a:solidFill>
                  <a:srgbClr val="53A800"/>
                </a:solidFill>
                <a:uFill>
                  <a:solidFill>
                    <a:srgbClr val="FFFFFF"/>
                  </a:solidFill>
                </a:uFill>
                <a:latin typeface="Arial"/>
              </a:rPr>
              <a:t>Voedselbos educatie project Vlaardingen</a:t>
            </a:r>
            <a:endParaRPr lang="nl-NL" sz="4400" b="0" strike="noStrike" spc="-1" dirty="0">
              <a:solidFill>
                <a:srgbClr val="000000"/>
              </a:solidFill>
              <a:uFill>
                <a:solidFill>
                  <a:srgbClr val="FFFFFF"/>
                </a:solidFill>
              </a:uFill>
              <a:latin typeface="Arial"/>
            </a:endParaRPr>
          </a:p>
        </p:txBody>
      </p:sp>
      <p:sp>
        <p:nvSpPr>
          <p:cNvPr id="45" name="TextShape 2"/>
          <p:cNvSpPr txBox="1"/>
          <p:nvPr/>
        </p:nvSpPr>
        <p:spPr>
          <a:xfrm>
            <a:off x="504000" y="1769040"/>
            <a:ext cx="9071640" cy="4384440"/>
          </a:xfrm>
          <a:prstGeom prst="rect">
            <a:avLst/>
          </a:prstGeom>
          <a:noFill/>
          <a:ln>
            <a:noFill/>
          </a:ln>
        </p:spPr>
        <p:txBody>
          <a:bodyPr lIns="0" tIns="0" rIns="0" bIns="0">
            <a:normAutofit/>
          </a:bodyPr>
          <a:lstStyle/>
          <a:p>
            <a:pPr marL="432000" indent="-324000">
              <a:spcBef>
                <a:spcPts val="1417"/>
              </a:spcBef>
              <a:buClr>
                <a:srgbClr val="000000"/>
              </a:buClr>
              <a:buSzPct val="45000"/>
              <a:buFont typeface="Wingdings" charset="2"/>
              <a:buChar char=""/>
            </a:pPr>
            <a:endParaRPr lang="nl-NL" sz="3200" b="0" strike="noStrike" spc="-1" dirty="0">
              <a:solidFill>
                <a:srgbClr val="000000"/>
              </a:solidFill>
              <a:uFill>
                <a:solidFill>
                  <a:srgbClr val="FFFFFF"/>
                </a:solidFill>
              </a:uFill>
              <a:latin typeface="Arial"/>
            </a:endParaRPr>
          </a:p>
        </p:txBody>
      </p:sp>
      <p:pic>
        <p:nvPicPr>
          <p:cNvPr id="46" name="Afbeelding 45"/>
          <p:cNvPicPr/>
          <p:nvPr/>
        </p:nvPicPr>
        <p:blipFill>
          <a:blip r:embed="rId3" cstate="print">
            <a:extLst>
              <a:ext uri="{28A0092B-C50C-407E-A947-70E740481C1C}">
                <a14:useLocalDpi xmlns:a14="http://schemas.microsoft.com/office/drawing/2010/main"/>
              </a:ext>
            </a:extLst>
          </a:blip>
          <a:srcRect l="-445"/>
          <a:stretch/>
        </p:blipFill>
        <p:spPr>
          <a:xfrm>
            <a:off x="-40055" y="3011925"/>
            <a:ext cx="10120680" cy="3671640"/>
          </a:xfrm>
          <a:prstGeom prst="rect">
            <a:avLst/>
          </a:prstGeom>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Shape 1"/>
          <p:cNvSpPr txBox="1"/>
          <p:nvPr/>
        </p:nvSpPr>
        <p:spPr>
          <a:xfrm>
            <a:off x="504360" y="260280"/>
            <a:ext cx="3455640" cy="1368000"/>
          </a:xfrm>
          <a:prstGeom prst="rect">
            <a:avLst/>
          </a:prstGeom>
          <a:noFill/>
          <a:ln>
            <a:noFill/>
          </a:ln>
        </p:spPr>
        <p:txBody>
          <a:bodyPr lIns="0" tIns="0" rIns="0" bIns="0" anchor="ctr"/>
          <a:lstStyle/>
          <a:p>
            <a:pPr algn="ctr"/>
            <a:r>
              <a:rPr lang="nl-NL" sz="4400" b="0" strike="noStrike" spc="-1" dirty="0">
                <a:solidFill>
                  <a:srgbClr val="53A800"/>
                </a:solidFill>
                <a:uFill>
                  <a:solidFill>
                    <a:srgbClr val="FFFFFF"/>
                  </a:solidFill>
                </a:uFill>
                <a:latin typeface="Arial"/>
              </a:rPr>
              <a:t>Waarom? </a:t>
            </a:r>
            <a:endParaRPr lang="nl-NL" sz="4400" b="0" strike="noStrike" spc="-1" dirty="0">
              <a:solidFill>
                <a:srgbClr val="000000"/>
              </a:solidFill>
              <a:uFill>
                <a:solidFill>
                  <a:srgbClr val="FFFFFF"/>
                </a:solidFill>
              </a:uFill>
              <a:latin typeface="Arial"/>
            </a:endParaRPr>
          </a:p>
        </p:txBody>
      </p:sp>
      <p:sp>
        <p:nvSpPr>
          <p:cNvPr id="48" name="TextShape 2"/>
          <p:cNvSpPr txBox="1"/>
          <p:nvPr/>
        </p:nvSpPr>
        <p:spPr>
          <a:xfrm>
            <a:off x="504000" y="1769040"/>
            <a:ext cx="4426920" cy="4384440"/>
          </a:xfrm>
          <a:prstGeom prst="rect">
            <a:avLst/>
          </a:prstGeom>
          <a:noFill/>
          <a:ln>
            <a:noFill/>
          </a:ln>
        </p:spPr>
        <p:txBody>
          <a:bodyPr lIns="0" tIns="0" rIns="0" bIns="0">
            <a:normAutofit fontScale="92500"/>
          </a:bodyPr>
          <a:lstStyle/>
          <a:p>
            <a:r>
              <a:rPr lang="nl-NL" sz="2200" b="0" strike="noStrike" spc="-1" dirty="0">
                <a:solidFill>
                  <a:srgbClr val="000000"/>
                </a:solidFill>
                <a:uFill>
                  <a:solidFill>
                    <a:srgbClr val="FFFFFF"/>
                  </a:solidFill>
                </a:uFill>
                <a:latin typeface="Arial"/>
                <a:ea typeface="Arial"/>
              </a:rPr>
              <a:t>“Met het ontwikkelen van een educatieve ervaringsgerichte leerlijn willen we kinderen op een duurzame, leuke en prikkelende manier kennis laten maken met de ‘echte’ natuur. </a:t>
            </a:r>
            <a:endParaRPr lang="nl-NL" sz="2200" b="0" strike="noStrike" spc="-1" dirty="0">
              <a:solidFill>
                <a:srgbClr val="000000"/>
              </a:solidFill>
              <a:uFill>
                <a:solidFill>
                  <a:srgbClr val="FFFFFF"/>
                </a:solidFill>
              </a:uFill>
              <a:latin typeface="Arial"/>
            </a:endParaRPr>
          </a:p>
          <a:p>
            <a:r>
              <a:rPr lang="nl-NL" sz="2200" b="0" strike="noStrike" spc="-1" dirty="0">
                <a:solidFill>
                  <a:srgbClr val="000000"/>
                </a:solidFill>
                <a:uFill>
                  <a:solidFill>
                    <a:srgbClr val="FFFFFF"/>
                  </a:solidFill>
                </a:uFill>
                <a:latin typeface="Arial"/>
                <a:ea typeface="Arial"/>
              </a:rPr>
              <a:t>Kinderen leren veel voorkomende planten en dieren te herkennen, nemen kennis van de permacultuur principes, de basis van het systeemdenken en vormen </a:t>
            </a:r>
            <a:r>
              <a:rPr lang="nl-NL" sz="2200" b="0" strike="noStrike" spc="-1" dirty="0" smtClean="0">
                <a:solidFill>
                  <a:srgbClr val="000000"/>
                </a:solidFill>
                <a:uFill>
                  <a:solidFill>
                    <a:srgbClr val="FFFFFF"/>
                  </a:solidFill>
                </a:uFill>
                <a:latin typeface="Arial"/>
                <a:ea typeface="Arial"/>
              </a:rPr>
              <a:t>zich </a:t>
            </a:r>
            <a:r>
              <a:rPr lang="nl-NL" sz="2200" b="0" strike="noStrike" spc="-1" dirty="0">
                <a:solidFill>
                  <a:srgbClr val="000000"/>
                </a:solidFill>
                <a:uFill>
                  <a:solidFill>
                    <a:srgbClr val="FFFFFF"/>
                  </a:solidFill>
                </a:uFill>
                <a:latin typeface="Arial"/>
                <a:ea typeface="Arial"/>
              </a:rPr>
              <a:t>een beeld van de grote vraagstukken van deze </a:t>
            </a:r>
            <a:r>
              <a:rPr lang="nl-NL" sz="2200" b="0" strike="noStrike" spc="-1" dirty="0" smtClean="0">
                <a:solidFill>
                  <a:srgbClr val="000000"/>
                </a:solidFill>
                <a:uFill>
                  <a:solidFill>
                    <a:srgbClr val="FFFFFF"/>
                  </a:solidFill>
                </a:uFill>
                <a:latin typeface="Arial"/>
                <a:ea typeface="Arial"/>
              </a:rPr>
              <a:t>tijd </a:t>
            </a:r>
            <a:r>
              <a:rPr dirty="0"/>
              <a:t/>
            </a:r>
            <a:br>
              <a:rPr dirty="0"/>
            </a:br>
            <a:r>
              <a:rPr lang="nl-NL" sz="2200" b="0" strike="noStrike" spc="-1" dirty="0">
                <a:solidFill>
                  <a:srgbClr val="000000"/>
                </a:solidFill>
                <a:uFill>
                  <a:solidFill>
                    <a:srgbClr val="FFFFFF"/>
                  </a:solidFill>
                </a:uFill>
                <a:latin typeface="Arial"/>
                <a:ea typeface="Arial"/>
              </a:rPr>
              <a:t>op het gebied van het klimaat, ecosystemen, energie en voeding.”</a:t>
            </a:r>
            <a:endParaRPr lang="nl-NL" sz="2200" b="0" strike="noStrike" spc="-1" dirty="0">
              <a:solidFill>
                <a:srgbClr val="000000"/>
              </a:solidFill>
              <a:uFill>
                <a:solidFill>
                  <a:srgbClr val="FFFFFF"/>
                </a:solidFill>
              </a:uFill>
              <a:latin typeface="Arial"/>
            </a:endParaRPr>
          </a:p>
          <a:p>
            <a:endParaRPr lang="nl-NL" sz="2200" b="0" strike="noStrike" spc="-1" dirty="0">
              <a:solidFill>
                <a:srgbClr val="000000"/>
              </a:solidFill>
              <a:uFill>
                <a:solidFill>
                  <a:srgbClr val="FFFFFF"/>
                </a:solidFill>
              </a:uFill>
              <a:latin typeface="Arial"/>
            </a:endParaRPr>
          </a:p>
        </p:txBody>
      </p:sp>
      <p:pic>
        <p:nvPicPr>
          <p:cNvPr id="49" name="Afbeelding 48"/>
          <p:cNvPicPr/>
          <p:nvPr/>
        </p:nvPicPr>
        <p:blipFill>
          <a:blip r:embed="rId3" cstate="print">
            <a:extLst>
              <a:ext uri="{28A0092B-C50C-407E-A947-70E740481C1C}">
                <a14:useLocalDpi xmlns:a14="http://schemas.microsoft.com/office/drawing/2010/main"/>
              </a:ext>
            </a:extLst>
          </a:blip>
          <a:stretch/>
        </p:blipFill>
        <p:spPr>
          <a:xfrm>
            <a:off x="5832000" y="360"/>
            <a:ext cx="4252680" cy="7559640"/>
          </a:xfrm>
          <a:prstGeom prst="rect">
            <a:avLst/>
          </a:prstGeom>
          <a:ln>
            <a:noFill/>
          </a:ln>
        </p:spPr>
      </p:pic>
      <p:sp>
        <p:nvSpPr>
          <p:cNvPr id="50" name="TextShape 3"/>
          <p:cNvSpPr txBox="1"/>
          <p:nvPr/>
        </p:nvSpPr>
        <p:spPr>
          <a:xfrm>
            <a:off x="504000" y="6624000"/>
            <a:ext cx="4320000" cy="431640"/>
          </a:xfrm>
          <a:prstGeom prst="rect">
            <a:avLst/>
          </a:prstGeom>
          <a:noFill/>
          <a:ln>
            <a:noFill/>
          </a:ln>
        </p:spPr>
        <p:txBody>
          <a:bodyPr lIns="90000" tIns="45000" rIns="90000" bIns="45000"/>
          <a:lstStyle/>
          <a:p>
            <a:r>
              <a:rPr lang="nl-NL" sz="1200" b="0" strike="noStrike" spc="-1">
                <a:solidFill>
                  <a:srgbClr val="000000"/>
                </a:solidFill>
                <a:uFill>
                  <a:solidFill>
                    <a:srgbClr val="FFFFFF"/>
                  </a:solidFill>
                </a:uFill>
                <a:latin typeface="Arial"/>
              </a:rPr>
              <a:t>Marian Bentvelzen  </a:t>
            </a:r>
            <a:r>
              <a:t/>
            </a:r>
            <a:br/>
            <a:r>
              <a:rPr lang="nl-NL" sz="1200" b="0" strike="noStrike" spc="-1">
                <a:solidFill>
                  <a:srgbClr val="000000"/>
                </a:solidFill>
                <a:uFill>
                  <a:solidFill>
                    <a:srgbClr val="FFFFFF"/>
                  </a:solidFill>
                </a:uFill>
                <a:latin typeface="Arial"/>
              </a:rPr>
              <a:t>pilot educatieve leerlijn voedselbossen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Shape 1"/>
          <p:cNvSpPr txBox="1"/>
          <p:nvPr/>
        </p:nvSpPr>
        <p:spPr>
          <a:xfrm>
            <a:off x="4904101" y="1674049"/>
            <a:ext cx="4426920" cy="4695031"/>
          </a:xfrm>
          <a:prstGeom prst="rect">
            <a:avLst/>
          </a:prstGeom>
          <a:noFill/>
          <a:ln>
            <a:noFill/>
          </a:ln>
        </p:spPr>
        <p:txBody>
          <a:bodyPr lIns="0" tIns="0" rIns="0" bIns="0">
            <a:normAutofit lnSpcReduction="10000"/>
          </a:bodyPr>
          <a:lstStyle/>
          <a:p>
            <a:r>
              <a:rPr lang="nl-NL" sz="2200" b="0" strike="noStrike" spc="-1" dirty="0">
                <a:solidFill>
                  <a:srgbClr val="000000"/>
                </a:solidFill>
                <a:uFill>
                  <a:solidFill>
                    <a:srgbClr val="FFFFFF"/>
                  </a:solidFill>
                </a:uFill>
                <a:latin typeface="Arial"/>
                <a:ea typeface="Arial"/>
              </a:rPr>
              <a:t>“Waar de natuur- en milieu educatie zich meestal richt op </a:t>
            </a:r>
            <a:r>
              <a:rPr dirty="0"/>
              <a:t/>
            </a:r>
            <a:br>
              <a:rPr dirty="0"/>
            </a:br>
            <a:r>
              <a:rPr lang="nl-NL" sz="2200" b="0" strike="noStrike" spc="-1" dirty="0">
                <a:solidFill>
                  <a:srgbClr val="000000"/>
                </a:solidFill>
                <a:uFill>
                  <a:solidFill>
                    <a:srgbClr val="FFFFFF"/>
                  </a:solidFill>
                </a:uFill>
                <a:latin typeface="Arial"/>
                <a:ea typeface="Arial"/>
              </a:rPr>
              <a:t>losse thema’s zoals: water, energie, de honingbij of zwerfafval, </a:t>
            </a:r>
            <a:r>
              <a:rPr dirty="0"/>
              <a:t/>
            </a:r>
            <a:br>
              <a:rPr dirty="0"/>
            </a:br>
            <a:r>
              <a:rPr lang="nl-NL" sz="2200" b="0" strike="noStrike" spc="-1" dirty="0">
                <a:solidFill>
                  <a:srgbClr val="000000"/>
                </a:solidFill>
                <a:uFill>
                  <a:solidFill>
                    <a:srgbClr val="FFFFFF"/>
                  </a:solidFill>
                </a:uFill>
                <a:latin typeface="Arial"/>
                <a:ea typeface="Arial"/>
              </a:rPr>
              <a:t>bieden voedselbossen en </a:t>
            </a:r>
            <a:r>
              <a:rPr lang="nl-NL" sz="2200" b="0" strike="noStrike" spc="-1" dirty="0" smtClean="0">
                <a:solidFill>
                  <a:srgbClr val="000000"/>
                </a:solidFill>
                <a:uFill>
                  <a:solidFill>
                    <a:srgbClr val="FFFFFF"/>
                  </a:solidFill>
                </a:uFill>
                <a:latin typeface="Arial"/>
                <a:ea typeface="Arial"/>
              </a:rPr>
              <a:t>permacultuur tuinen </a:t>
            </a:r>
            <a:r>
              <a:rPr lang="nl-NL" sz="2200" b="0" strike="noStrike" spc="-1" dirty="0">
                <a:solidFill>
                  <a:srgbClr val="000000"/>
                </a:solidFill>
                <a:uFill>
                  <a:solidFill>
                    <a:srgbClr val="FFFFFF"/>
                  </a:solidFill>
                </a:uFill>
                <a:latin typeface="Arial"/>
                <a:ea typeface="Arial"/>
              </a:rPr>
              <a:t>de mogelijkheid om kinderen kennis te laten nemen van kringlopen en systeemdenken omdat ze deze in de praktijk in werking zien. </a:t>
            </a:r>
            <a:endParaRPr lang="nl-NL" sz="2200" b="0" strike="noStrike" spc="-1" dirty="0">
              <a:solidFill>
                <a:srgbClr val="000000"/>
              </a:solidFill>
              <a:uFill>
                <a:solidFill>
                  <a:srgbClr val="FFFFFF"/>
                </a:solidFill>
              </a:uFill>
              <a:latin typeface="Arial"/>
            </a:endParaRPr>
          </a:p>
          <a:p>
            <a:endParaRPr lang="nl-NL" sz="2200" b="0" strike="noStrike" spc="-1" dirty="0" smtClean="0">
              <a:solidFill>
                <a:srgbClr val="000000"/>
              </a:solidFill>
              <a:uFill>
                <a:solidFill>
                  <a:srgbClr val="FFFFFF"/>
                </a:solidFill>
              </a:uFill>
              <a:latin typeface="Arial"/>
              <a:ea typeface="Arial"/>
            </a:endParaRPr>
          </a:p>
          <a:p>
            <a:r>
              <a:rPr lang="nl-NL" sz="2200" b="0" strike="noStrike" spc="-1" dirty="0" smtClean="0">
                <a:solidFill>
                  <a:srgbClr val="000000"/>
                </a:solidFill>
                <a:uFill>
                  <a:solidFill>
                    <a:srgbClr val="FFFFFF"/>
                  </a:solidFill>
                </a:uFill>
                <a:latin typeface="Arial"/>
                <a:ea typeface="Arial"/>
              </a:rPr>
              <a:t>Deze </a:t>
            </a:r>
            <a:r>
              <a:rPr lang="nl-NL" sz="2200" b="0" strike="noStrike" spc="-1" dirty="0">
                <a:solidFill>
                  <a:srgbClr val="000000"/>
                </a:solidFill>
                <a:uFill>
                  <a:solidFill>
                    <a:srgbClr val="FFFFFF"/>
                  </a:solidFill>
                </a:uFill>
                <a:latin typeface="Arial"/>
                <a:ea typeface="Arial"/>
              </a:rPr>
              <a:t>plekken laten zien dat mensen kunnen samenwerken en -delen met de natuur en zelfs ecosystemen kunnen herstellen.”</a:t>
            </a:r>
            <a:endParaRPr lang="nl-NL" sz="2200" b="0" strike="noStrike" spc="-1" dirty="0">
              <a:solidFill>
                <a:srgbClr val="000000"/>
              </a:solidFill>
              <a:uFill>
                <a:solidFill>
                  <a:srgbClr val="FFFFFF"/>
                </a:solidFill>
              </a:uFill>
              <a:latin typeface="Arial"/>
            </a:endParaRPr>
          </a:p>
        </p:txBody>
      </p:sp>
      <p:sp>
        <p:nvSpPr>
          <p:cNvPr id="52" name="TextShape 2"/>
          <p:cNvSpPr txBox="1"/>
          <p:nvPr/>
        </p:nvSpPr>
        <p:spPr>
          <a:xfrm>
            <a:off x="5366639" y="247812"/>
            <a:ext cx="3455640" cy="1368000"/>
          </a:xfrm>
          <a:prstGeom prst="rect">
            <a:avLst/>
          </a:prstGeom>
          <a:noFill/>
          <a:ln>
            <a:noFill/>
          </a:ln>
        </p:spPr>
        <p:txBody>
          <a:bodyPr lIns="0" tIns="0" rIns="0" bIns="0" anchor="ctr"/>
          <a:lstStyle/>
          <a:p>
            <a:pPr algn="ctr"/>
            <a:r>
              <a:rPr lang="nl-NL" sz="4400" spc="-1" dirty="0" smtClean="0">
                <a:solidFill>
                  <a:srgbClr val="53A800"/>
                </a:solidFill>
                <a:uFill>
                  <a:solidFill>
                    <a:srgbClr val="FFFFFF"/>
                  </a:solidFill>
                </a:uFill>
                <a:latin typeface="Arial"/>
              </a:rPr>
              <a:t>Nieuw </a:t>
            </a:r>
            <a:r>
              <a:rPr lang="nl-NL" sz="4400" spc="-1" dirty="0" smtClean="0">
                <a:solidFill>
                  <a:srgbClr val="53A800"/>
                </a:solidFill>
                <a:uFill>
                  <a:solidFill>
                    <a:srgbClr val="FFFFFF"/>
                  </a:solidFill>
                </a:uFill>
                <a:latin typeface="Arial"/>
                <a:sym typeface="Wingdings"/>
              </a:rPr>
              <a:t></a:t>
            </a:r>
            <a:endParaRPr lang="nl-NL" sz="4400" b="0" strike="noStrike" spc="-1" dirty="0">
              <a:solidFill>
                <a:srgbClr val="000000"/>
              </a:solidFill>
              <a:uFill>
                <a:solidFill>
                  <a:srgbClr val="FFFFFF"/>
                </a:solidFill>
              </a:uFill>
              <a:latin typeface="Arial"/>
            </a:endParaRPr>
          </a:p>
        </p:txBody>
      </p:sp>
      <p:pic>
        <p:nvPicPr>
          <p:cNvPr id="54" name="Afbeelding 53"/>
          <p:cNvPicPr/>
          <p:nvPr/>
        </p:nvPicPr>
        <p:blipFill>
          <a:blip r:embed="rId3" cstate="print">
            <a:extLst>
              <a:ext uri="{BEBA8EAE-BF5A-486C-A8C5-ECC9F3942E4B}">
                <a14:imgProps xmlns:a14="http://schemas.microsoft.com/office/drawing/2010/main">
                  <a14:imgLayer r:embed="rId4">
                    <a14:imgEffect>
                      <a14:sharpenSoften amount="30000"/>
                    </a14:imgEffect>
                    <a14:imgEffect>
                      <a14:brightnessContrast bright="20000"/>
                    </a14:imgEffect>
                  </a14:imgLayer>
                </a14:imgProps>
              </a:ext>
              <a:ext uri="{28A0092B-C50C-407E-A947-70E740481C1C}">
                <a14:useLocalDpi xmlns:a14="http://schemas.microsoft.com/office/drawing/2010/main"/>
              </a:ext>
            </a:extLst>
          </a:blip>
          <a:stretch/>
        </p:blipFill>
        <p:spPr>
          <a:xfrm>
            <a:off x="0" y="-2333"/>
            <a:ext cx="4253400" cy="755964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Shape 1"/>
          <p:cNvSpPr txBox="1"/>
          <p:nvPr/>
        </p:nvSpPr>
        <p:spPr>
          <a:xfrm>
            <a:off x="782525" y="217938"/>
            <a:ext cx="3995337" cy="1262160"/>
          </a:xfrm>
          <a:prstGeom prst="rect">
            <a:avLst/>
          </a:prstGeom>
          <a:noFill/>
          <a:ln>
            <a:noFill/>
          </a:ln>
        </p:spPr>
        <p:txBody>
          <a:bodyPr lIns="0" tIns="0" rIns="0" bIns="0" anchor="ctr"/>
          <a:lstStyle/>
          <a:p>
            <a:pPr algn="ctr"/>
            <a:r>
              <a:rPr lang="nl-NL" sz="4400" b="0" strike="noStrike" spc="-1" dirty="0">
                <a:solidFill>
                  <a:srgbClr val="53A800"/>
                </a:solidFill>
                <a:uFill>
                  <a:solidFill>
                    <a:srgbClr val="FFFFFF"/>
                  </a:solidFill>
                </a:uFill>
                <a:latin typeface="Arial"/>
              </a:rPr>
              <a:t>                    </a:t>
            </a:r>
            <a:r>
              <a:rPr lang="nl-NL" sz="4400" spc="-1" dirty="0" smtClean="0">
                <a:solidFill>
                  <a:srgbClr val="53A800"/>
                </a:solidFill>
                <a:uFill>
                  <a:solidFill>
                    <a:srgbClr val="FFFFFF"/>
                  </a:solidFill>
                </a:uFill>
                <a:latin typeface="Arial"/>
              </a:rPr>
              <a:t>Kansen!</a:t>
            </a:r>
            <a:r>
              <a:rPr lang="nl-NL" sz="4400" b="0" strike="noStrike" spc="-1" dirty="0" smtClean="0">
                <a:solidFill>
                  <a:srgbClr val="53A800"/>
                </a:solidFill>
                <a:uFill>
                  <a:solidFill>
                    <a:srgbClr val="FFFFFF"/>
                  </a:solidFill>
                </a:uFill>
                <a:latin typeface="Arial"/>
              </a:rPr>
              <a:t> </a:t>
            </a:r>
            <a:endParaRPr lang="nl-NL" sz="4400" b="0" strike="noStrike" spc="-1" dirty="0">
              <a:solidFill>
                <a:srgbClr val="000000"/>
              </a:solidFill>
              <a:uFill>
                <a:solidFill>
                  <a:srgbClr val="FFFFFF"/>
                </a:solidFill>
              </a:uFill>
              <a:latin typeface="Arial"/>
            </a:endParaRPr>
          </a:p>
        </p:txBody>
      </p:sp>
      <p:sp>
        <p:nvSpPr>
          <p:cNvPr id="56" name="TextShape 2"/>
          <p:cNvSpPr txBox="1"/>
          <p:nvPr/>
        </p:nvSpPr>
        <p:spPr>
          <a:xfrm>
            <a:off x="572983" y="1940999"/>
            <a:ext cx="4426920" cy="4384440"/>
          </a:xfrm>
          <a:prstGeom prst="rect">
            <a:avLst/>
          </a:prstGeom>
          <a:noFill/>
          <a:ln>
            <a:noFill/>
          </a:ln>
        </p:spPr>
        <p:txBody>
          <a:bodyPr lIns="0" tIns="0" rIns="0" bIns="0">
            <a:normAutofit fontScale="85000" lnSpcReduction="20000"/>
          </a:bodyPr>
          <a:lstStyle/>
          <a:p>
            <a:pPr marL="216000" indent="-216000">
              <a:spcBef>
                <a:spcPts val="1417"/>
              </a:spcBef>
              <a:buClr>
                <a:srgbClr val="000000"/>
              </a:buClr>
              <a:buSzPct val="45000"/>
              <a:buFont typeface="Wingdings" charset="2"/>
              <a:buChar char=""/>
            </a:pPr>
            <a:r>
              <a:rPr lang="nl-NL" sz="3200" b="0" strike="noStrike" spc="-1" dirty="0" smtClean="0">
                <a:solidFill>
                  <a:srgbClr val="000000"/>
                </a:solidFill>
                <a:uFill>
                  <a:solidFill>
                    <a:srgbClr val="FFFFFF"/>
                  </a:solidFill>
                </a:uFill>
                <a:latin typeface="Arial"/>
              </a:rPr>
              <a:t>Er zijn al veel permacultuur </a:t>
            </a:r>
            <a:r>
              <a:rPr lang="nl-NL" sz="3200" b="0" strike="noStrike" spc="-1" dirty="0">
                <a:solidFill>
                  <a:srgbClr val="000000"/>
                </a:solidFill>
                <a:uFill>
                  <a:solidFill>
                    <a:srgbClr val="FFFFFF"/>
                  </a:solidFill>
                </a:uFill>
                <a:latin typeface="Arial"/>
              </a:rPr>
              <a:t>tuinen en voedselbossen</a:t>
            </a:r>
          </a:p>
          <a:p>
            <a:pPr marL="216000" indent="-216000">
              <a:spcBef>
                <a:spcPts val="1417"/>
              </a:spcBef>
              <a:buClr>
                <a:srgbClr val="000000"/>
              </a:buClr>
              <a:buSzPct val="45000"/>
              <a:buFont typeface="Wingdings" charset="2"/>
              <a:buChar char=""/>
            </a:pPr>
            <a:endParaRPr lang="nl-NL" sz="3200" b="0" strike="noStrike" spc="-1" dirty="0">
              <a:solidFill>
                <a:srgbClr val="000000"/>
              </a:solidFill>
              <a:uFill>
                <a:solidFill>
                  <a:srgbClr val="FFFFFF"/>
                </a:solidFill>
              </a:uFill>
              <a:latin typeface="Arial"/>
            </a:endParaRPr>
          </a:p>
          <a:p>
            <a:pPr marL="216000" indent="-216000">
              <a:spcBef>
                <a:spcPts val="1417"/>
              </a:spcBef>
              <a:buClr>
                <a:srgbClr val="000000"/>
              </a:buClr>
              <a:buSzPct val="45000"/>
              <a:buFont typeface="Wingdings" charset="2"/>
              <a:buChar char=""/>
            </a:pPr>
            <a:r>
              <a:rPr lang="nl-NL" sz="3200" b="0" strike="noStrike" spc="-1" dirty="0" smtClean="0">
                <a:solidFill>
                  <a:srgbClr val="000000"/>
                </a:solidFill>
                <a:uFill>
                  <a:solidFill>
                    <a:srgbClr val="FFFFFF"/>
                  </a:solidFill>
                </a:uFill>
                <a:latin typeface="Arial"/>
              </a:rPr>
              <a:t>Deze terreinen bieden </a:t>
            </a:r>
            <a:r>
              <a:rPr lang="nl-NL" sz="3200" b="0" strike="noStrike" spc="-1" dirty="0">
                <a:solidFill>
                  <a:srgbClr val="000000"/>
                </a:solidFill>
                <a:uFill>
                  <a:solidFill>
                    <a:srgbClr val="FFFFFF"/>
                  </a:solidFill>
                </a:uFill>
                <a:latin typeface="Arial"/>
              </a:rPr>
              <a:t>veel mogelijkheden voor educatie</a:t>
            </a:r>
          </a:p>
          <a:p>
            <a:pPr marL="216000" indent="-216000">
              <a:spcBef>
                <a:spcPts val="1417"/>
              </a:spcBef>
              <a:buClr>
                <a:srgbClr val="000000"/>
              </a:buClr>
              <a:buSzPct val="45000"/>
              <a:buFont typeface="Wingdings" charset="2"/>
              <a:buChar char=""/>
            </a:pPr>
            <a:endParaRPr lang="nl-NL" sz="3200" b="0" strike="noStrike" spc="-1" dirty="0">
              <a:solidFill>
                <a:srgbClr val="000000"/>
              </a:solidFill>
              <a:uFill>
                <a:solidFill>
                  <a:srgbClr val="FFFFFF"/>
                </a:solidFill>
              </a:uFill>
              <a:latin typeface="Arial"/>
            </a:endParaRPr>
          </a:p>
          <a:p>
            <a:pPr marL="216000" indent="-216000">
              <a:spcBef>
                <a:spcPts val="1417"/>
              </a:spcBef>
              <a:buClr>
                <a:srgbClr val="000000"/>
              </a:buClr>
              <a:buSzPct val="45000"/>
              <a:buFont typeface="Wingdings" charset="2"/>
              <a:buChar char=""/>
            </a:pPr>
            <a:r>
              <a:rPr lang="nl-NL" sz="3200" b="0" strike="noStrike" spc="-1" dirty="0">
                <a:solidFill>
                  <a:srgbClr val="000000"/>
                </a:solidFill>
                <a:uFill>
                  <a:solidFill>
                    <a:srgbClr val="FFFFFF"/>
                  </a:solidFill>
                </a:uFill>
                <a:latin typeface="Arial"/>
              </a:rPr>
              <a:t>Voor zover we nu weten, bestaat er nog geen </a:t>
            </a:r>
            <a:r>
              <a:rPr dirty="0"/>
              <a:t/>
            </a:r>
            <a:br>
              <a:rPr dirty="0"/>
            </a:br>
            <a:r>
              <a:rPr lang="nl-NL" sz="3200" b="0" strike="noStrike" spc="-1" dirty="0" smtClean="0">
                <a:solidFill>
                  <a:srgbClr val="000000"/>
                </a:solidFill>
                <a:uFill>
                  <a:solidFill>
                    <a:srgbClr val="FFFFFF"/>
                  </a:solidFill>
                </a:uFill>
                <a:latin typeface="Arial"/>
              </a:rPr>
              <a:t>Nederlandstalig </a:t>
            </a:r>
            <a:r>
              <a:rPr lang="nl-NL" sz="3200" b="0" strike="noStrike" spc="-1" dirty="0">
                <a:solidFill>
                  <a:srgbClr val="000000"/>
                </a:solidFill>
                <a:uFill>
                  <a:solidFill>
                    <a:srgbClr val="FFFFFF"/>
                  </a:solidFill>
                </a:uFill>
                <a:latin typeface="Arial"/>
              </a:rPr>
              <a:t>permacultuur lesmateriaal</a:t>
            </a:r>
          </a:p>
        </p:txBody>
      </p:sp>
      <p:pic>
        <p:nvPicPr>
          <p:cNvPr id="57" name="Afbeelding 56"/>
          <p:cNvPicPr/>
          <p:nvPr/>
        </p:nvPicPr>
        <p:blipFill rotWithShape="1">
          <a:blip r:embed="rId2" cstate="print">
            <a:extLst>
              <a:ext uri="{28A0092B-C50C-407E-A947-70E740481C1C}">
                <a14:useLocalDpi xmlns:a14="http://schemas.microsoft.com/office/drawing/2010/main"/>
              </a:ext>
            </a:extLst>
          </a:blip>
          <a:srcRect/>
          <a:stretch/>
        </p:blipFill>
        <p:spPr>
          <a:xfrm>
            <a:off x="5565068" y="0"/>
            <a:ext cx="4515557" cy="7559675"/>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Shape 1"/>
          <p:cNvSpPr txBox="1"/>
          <p:nvPr/>
        </p:nvSpPr>
        <p:spPr>
          <a:xfrm>
            <a:off x="504000" y="230761"/>
            <a:ext cx="9071640" cy="1023632"/>
          </a:xfrm>
          <a:prstGeom prst="rect">
            <a:avLst/>
          </a:prstGeom>
          <a:noFill/>
          <a:ln>
            <a:noFill/>
          </a:ln>
        </p:spPr>
        <p:txBody>
          <a:bodyPr lIns="0" tIns="0" rIns="0" bIns="0" anchor="ctr"/>
          <a:lstStyle/>
          <a:p>
            <a:pPr algn="ctr"/>
            <a:r>
              <a:rPr lang="nl-NL" sz="4400" b="0" strike="noStrike" spc="-1" dirty="0" smtClean="0">
                <a:solidFill>
                  <a:srgbClr val="53A800"/>
                </a:solidFill>
                <a:uFill>
                  <a:solidFill>
                    <a:srgbClr val="FFFFFF"/>
                  </a:solidFill>
                </a:uFill>
                <a:latin typeface="Arial"/>
              </a:rPr>
              <a:t>Hoe gaan we dit doen</a:t>
            </a:r>
            <a:endParaRPr lang="nl-NL" sz="4400" b="0" strike="noStrike" spc="-1" dirty="0">
              <a:solidFill>
                <a:srgbClr val="000000"/>
              </a:solidFill>
              <a:uFill>
                <a:solidFill>
                  <a:srgbClr val="FFFFFF"/>
                </a:solidFill>
              </a:uFill>
              <a:latin typeface="Arial"/>
            </a:endParaRPr>
          </a:p>
        </p:txBody>
      </p:sp>
      <p:sp>
        <p:nvSpPr>
          <p:cNvPr id="59" name="TextShape 2"/>
          <p:cNvSpPr txBox="1"/>
          <p:nvPr/>
        </p:nvSpPr>
        <p:spPr>
          <a:xfrm>
            <a:off x="950852" y="1522417"/>
            <a:ext cx="8472235" cy="2172034"/>
          </a:xfrm>
          <a:prstGeom prst="rect">
            <a:avLst/>
          </a:prstGeom>
          <a:noFill/>
          <a:ln>
            <a:noFill/>
          </a:ln>
        </p:spPr>
        <p:txBody>
          <a:bodyPr lIns="0" tIns="0" rIns="0" bIns="0">
            <a:normAutofit/>
          </a:bodyPr>
          <a:lstStyle/>
          <a:p>
            <a:pPr marL="108000">
              <a:spcBef>
                <a:spcPts val="1417"/>
              </a:spcBef>
              <a:buClr>
                <a:srgbClr val="000000"/>
              </a:buClr>
              <a:buSzPct val="45000"/>
            </a:pPr>
            <a:r>
              <a:rPr lang="nl-NL" sz="2400" b="0" strike="noStrike" spc="-1" dirty="0">
                <a:solidFill>
                  <a:srgbClr val="000000"/>
                </a:solidFill>
                <a:uFill>
                  <a:solidFill>
                    <a:srgbClr val="FFFFFF"/>
                  </a:solidFill>
                </a:uFill>
                <a:latin typeface="Arial"/>
              </a:rPr>
              <a:t>1) Voedselbos Vlaardingen als uitgangspunt</a:t>
            </a:r>
            <a:r>
              <a:rPr sz="2400" dirty="0"/>
              <a:t/>
            </a:r>
            <a:br>
              <a:rPr sz="2400" dirty="0"/>
            </a:br>
            <a:r>
              <a:rPr lang="nl-NL" sz="2400" b="0" strike="noStrike" spc="-1" dirty="0">
                <a:solidFill>
                  <a:srgbClr val="000000"/>
                </a:solidFill>
                <a:uFill>
                  <a:solidFill>
                    <a:srgbClr val="FFFFFF"/>
                  </a:solidFill>
                </a:uFill>
                <a:latin typeface="Arial"/>
              </a:rPr>
              <a:t>2) Fondsen werven</a:t>
            </a:r>
            <a:r>
              <a:rPr sz="2400" dirty="0"/>
              <a:t/>
            </a:r>
            <a:br>
              <a:rPr sz="2400" dirty="0"/>
            </a:br>
            <a:r>
              <a:rPr lang="nl-NL" sz="2400" b="0" strike="noStrike" spc="-1" dirty="0">
                <a:solidFill>
                  <a:srgbClr val="000000"/>
                </a:solidFill>
                <a:uFill>
                  <a:solidFill>
                    <a:srgbClr val="FFFFFF"/>
                  </a:solidFill>
                </a:uFill>
                <a:latin typeface="Arial"/>
              </a:rPr>
              <a:t>3) Ontwikkelen leerlijn voedselbos/PC educatie</a:t>
            </a:r>
            <a:r>
              <a:rPr sz="2400" dirty="0"/>
              <a:t/>
            </a:r>
            <a:br>
              <a:rPr sz="2400" dirty="0"/>
            </a:br>
            <a:r>
              <a:rPr lang="nl-NL" sz="2400" b="0" strike="noStrike" spc="-1" dirty="0">
                <a:solidFill>
                  <a:srgbClr val="000000"/>
                </a:solidFill>
                <a:uFill>
                  <a:solidFill>
                    <a:srgbClr val="FFFFFF"/>
                  </a:solidFill>
                </a:uFill>
                <a:latin typeface="Arial"/>
              </a:rPr>
              <a:t>4) Pilot uitvoeren</a:t>
            </a:r>
            <a:r>
              <a:rPr sz="2400" dirty="0"/>
              <a:t/>
            </a:r>
            <a:br>
              <a:rPr sz="2400" dirty="0"/>
            </a:br>
            <a:r>
              <a:rPr lang="nl-NL" sz="2400" b="0" strike="noStrike" spc="-1" dirty="0">
                <a:solidFill>
                  <a:srgbClr val="000000"/>
                </a:solidFill>
                <a:uFill>
                  <a:solidFill>
                    <a:srgbClr val="FFFFFF"/>
                  </a:solidFill>
                </a:uFill>
                <a:latin typeface="Arial"/>
              </a:rPr>
              <a:t>5)	</a:t>
            </a:r>
            <a:r>
              <a:rPr lang="nl-NL" sz="2400" b="0" strike="noStrike" spc="-1" dirty="0" smtClean="0">
                <a:solidFill>
                  <a:srgbClr val="000000"/>
                </a:solidFill>
                <a:uFill>
                  <a:solidFill>
                    <a:srgbClr val="FFFFFF"/>
                  </a:solidFill>
                </a:uFill>
                <a:latin typeface="Arial"/>
              </a:rPr>
              <a:t>Lesmateriaal openbaar beschikbaar</a:t>
            </a:r>
            <a:endParaRPr lang="nl-NL" sz="2400" b="0" strike="noStrike" spc="-1" dirty="0">
              <a:solidFill>
                <a:srgbClr val="000000"/>
              </a:solidFill>
              <a:uFill>
                <a:solidFill>
                  <a:srgbClr val="FFFFFF"/>
                </a:solidFill>
              </a:uFill>
              <a:latin typeface="Arial"/>
            </a:endParaRPr>
          </a:p>
        </p:txBody>
      </p:sp>
      <p:pic>
        <p:nvPicPr>
          <p:cNvPr id="2" name="Afbeelding 1" descr="DSC01366_WORK1_jpg.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5000"/>
                    </a14:imgEffect>
                  </a14:imgLayer>
                </a14:imgProps>
              </a:ext>
              <a:ext uri="{28A0092B-C50C-407E-A947-70E740481C1C}">
                <a14:useLocalDpi xmlns:a14="http://schemas.microsoft.com/office/drawing/2010/main"/>
              </a:ext>
            </a:extLst>
          </a:blip>
          <a:srcRect/>
          <a:stretch/>
        </p:blipFill>
        <p:spPr>
          <a:xfrm>
            <a:off x="0" y="3707819"/>
            <a:ext cx="10080625" cy="385966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Shape 1"/>
          <p:cNvSpPr txBox="1"/>
          <p:nvPr/>
        </p:nvSpPr>
        <p:spPr>
          <a:xfrm>
            <a:off x="504000" y="301320"/>
            <a:ext cx="9071640" cy="1262160"/>
          </a:xfrm>
          <a:prstGeom prst="rect">
            <a:avLst/>
          </a:prstGeom>
          <a:noFill/>
          <a:ln>
            <a:noFill/>
          </a:ln>
        </p:spPr>
        <p:txBody>
          <a:bodyPr lIns="0" tIns="0" rIns="0" bIns="0" anchor="ctr"/>
          <a:lstStyle/>
          <a:p>
            <a:pPr algn="ctr"/>
            <a:r>
              <a:rPr lang="nl-NL" sz="4400" b="0" strike="noStrike" spc="-1">
                <a:solidFill>
                  <a:srgbClr val="000000"/>
                </a:solidFill>
                <a:uFill>
                  <a:solidFill>
                    <a:srgbClr val="FFFFFF"/>
                  </a:solidFill>
                </a:uFill>
                <a:latin typeface="Arial"/>
              </a:rPr>
              <a:t>              </a:t>
            </a:r>
            <a:r>
              <a:rPr lang="nl-NL" sz="4400" b="0" strike="noStrike" spc="-1">
                <a:solidFill>
                  <a:srgbClr val="53A800"/>
                </a:solidFill>
                <a:uFill>
                  <a:solidFill>
                    <a:srgbClr val="FFFFFF"/>
                  </a:solidFill>
                </a:uFill>
                <a:latin typeface="Arial"/>
              </a:rPr>
              <a:t>Planning</a:t>
            </a:r>
            <a:endParaRPr lang="nl-NL" sz="4400" b="0" strike="noStrike" spc="-1">
              <a:solidFill>
                <a:srgbClr val="000000"/>
              </a:solidFill>
              <a:uFill>
                <a:solidFill>
                  <a:srgbClr val="FFFFFF"/>
                </a:solidFill>
              </a:uFill>
              <a:latin typeface="Arial"/>
            </a:endParaRPr>
          </a:p>
        </p:txBody>
      </p:sp>
      <p:sp>
        <p:nvSpPr>
          <p:cNvPr id="62" name="TextShape 2"/>
          <p:cNvSpPr txBox="1"/>
          <p:nvPr/>
        </p:nvSpPr>
        <p:spPr>
          <a:xfrm>
            <a:off x="5152680" y="1769039"/>
            <a:ext cx="4505592" cy="4793001"/>
          </a:xfrm>
          <a:prstGeom prst="rect">
            <a:avLst/>
          </a:prstGeom>
          <a:noFill/>
          <a:ln>
            <a:noFill/>
          </a:ln>
        </p:spPr>
        <p:txBody>
          <a:bodyPr lIns="0" tIns="0" rIns="0" bIns="0">
            <a:normAutofit/>
          </a:bodyPr>
          <a:lstStyle/>
          <a:p>
            <a:pPr marL="432000" indent="-324000">
              <a:spcBef>
                <a:spcPts val="1417"/>
              </a:spcBef>
              <a:buClr>
                <a:srgbClr val="000000"/>
              </a:buClr>
              <a:buSzPct val="45000"/>
              <a:buFont typeface="Wingdings" charset="2"/>
              <a:buChar char=""/>
            </a:pPr>
            <a:r>
              <a:rPr lang="nl-NL" sz="3200" b="0" strike="noStrike" spc="-1" dirty="0" smtClean="0">
                <a:solidFill>
                  <a:srgbClr val="000000"/>
                </a:solidFill>
                <a:uFill>
                  <a:solidFill>
                    <a:srgbClr val="FFFFFF"/>
                  </a:solidFill>
                </a:uFill>
                <a:latin typeface="Arial"/>
              </a:rPr>
              <a:t>Ontwikkelen</a:t>
            </a:r>
            <a:r>
              <a:rPr lang="nl-NL" sz="3200" spc="-1" dirty="0">
                <a:solidFill>
                  <a:srgbClr val="000000"/>
                </a:solidFill>
                <a:uFill>
                  <a:solidFill>
                    <a:srgbClr val="FFFFFF"/>
                  </a:solidFill>
                </a:uFill>
                <a:latin typeface="Arial"/>
              </a:rPr>
              <a:t> </a:t>
            </a:r>
            <a:r>
              <a:rPr lang="nl-NL" sz="3200" b="0" strike="noStrike" spc="-1" dirty="0" smtClean="0">
                <a:solidFill>
                  <a:srgbClr val="000000"/>
                </a:solidFill>
                <a:uFill>
                  <a:solidFill>
                    <a:srgbClr val="FFFFFF"/>
                  </a:solidFill>
                </a:uFill>
                <a:latin typeface="Arial"/>
              </a:rPr>
              <a:t>2018</a:t>
            </a:r>
          </a:p>
          <a:p>
            <a:pPr marL="432000" indent="-324000">
              <a:spcBef>
                <a:spcPts val="1417"/>
              </a:spcBef>
              <a:buClr>
                <a:srgbClr val="000000"/>
              </a:buClr>
              <a:buSzPct val="45000"/>
              <a:buFont typeface="Wingdings" charset="2"/>
              <a:buChar char=""/>
            </a:pPr>
            <a:r>
              <a:rPr lang="nl-NL" sz="3200" b="0" strike="noStrike" spc="-1" dirty="0" smtClean="0">
                <a:solidFill>
                  <a:srgbClr val="000000"/>
                </a:solidFill>
                <a:uFill>
                  <a:solidFill>
                    <a:srgbClr val="FFFFFF"/>
                  </a:solidFill>
                </a:uFill>
                <a:latin typeface="Arial"/>
              </a:rPr>
              <a:t>Pilot 2019 - 2020</a:t>
            </a:r>
            <a:endParaRPr lang="nl-NL" sz="3200" b="0" strike="noStrike" spc="-1" dirty="0">
              <a:solidFill>
                <a:srgbClr val="000000"/>
              </a:solidFill>
              <a:uFill>
                <a:solidFill>
                  <a:srgbClr val="FFFFFF"/>
                </a:solidFill>
              </a:uFill>
              <a:latin typeface="Arial"/>
            </a:endParaRPr>
          </a:p>
          <a:p>
            <a:pPr marL="108000">
              <a:spcBef>
                <a:spcPts val="1417"/>
              </a:spcBef>
              <a:buClr>
                <a:srgbClr val="000000"/>
              </a:buClr>
              <a:buSzPct val="45000"/>
            </a:pPr>
            <a:r>
              <a:rPr lang="nl-NL" sz="2200" b="0" strike="noStrike" spc="-1" dirty="0" smtClean="0">
                <a:solidFill>
                  <a:srgbClr val="000000"/>
                </a:solidFill>
                <a:uFill>
                  <a:solidFill>
                    <a:srgbClr val="FFFFFF"/>
                  </a:solidFill>
                </a:uFill>
                <a:latin typeface="Arial"/>
              </a:rPr>
              <a:t>Fonds Vlaardingen &amp; Schiedam Delfland</a:t>
            </a:r>
            <a:r>
              <a:rPr dirty="0"/>
              <a:t/>
            </a:r>
            <a:br>
              <a:rPr dirty="0"/>
            </a:br>
            <a:r>
              <a:rPr lang="nl-NL" sz="2200" b="0" strike="noStrike" spc="-1" dirty="0">
                <a:solidFill>
                  <a:srgbClr val="000000"/>
                </a:solidFill>
                <a:uFill>
                  <a:solidFill>
                    <a:srgbClr val="FFFFFF"/>
                  </a:solidFill>
                </a:uFill>
                <a:latin typeface="Arial"/>
              </a:rPr>
              <a:t>Rabofonds</a:t>
            </a:r>
            <a:r>
              <a:rPr dirty="0"/>
              <a:t/>
            </a:r>
            <a:br>
              <a:rPr dirty="0"/>
            </a:br>
            <a:r>
              <a:rPr lang="nl-NL" sz="2200" b="0" strike="noStrike" spc="-1" dirty="0">
                <a:solidFill>
                  <a:srgbClr val="000000"/>
                </a:solidFill>
                <a:uFill>
                  <a:solidFill>
                    <a:srgbClr val="FFFFFF"/>
                  </a:solidFill>
                </a:uFill>
                <a:latin typeface="Arial"/>
              </a:rPr>
              <a:t>Deltaportfonds</a:t>
            </a:r>
            <a:r>
              <a:rPr dirty="0"/>
              <a:t/>
            </a:r>
            <a:br>
              <a:rPr dirty="0"/>
            </a:br>
            <a:r>
              <a:rPr lang="nl-NL" sz="2200" b="0" strike="noStrike" spc="-1" dirty="0" smtClean="0">
                <a:solidFill>
                  <a:srgbClr val="000000"/>
                </a:solidFill>
                <a:uFill>
                  <a:solidFill>
                    <a:srgbClr val="FFFFFF"/>
                  </a:solidFill>
                </a:uFill>
                <a:latin typeface="Arial"/>
              </a:rPr>
              <a:t>Fonds </a:t>
            </a:r>
            <a:r>
              <a:rPr lang="nl-NL" sz="2200" b="0" strike="noStrike" spc="-1" dirty="0">
                <a:solidFill>
                  <a:srgbClr val="000000"/>
                </a:solidFill>
                <a:uFill>
                  <a:solidFill>
                    <a:srgbClr val="FFFFFF"/>
                  </a:solidFill>
                </a:uFill>
                <a:latin typeface="Arial"/>
              </a:rPr>
              <a:t>NME</a:t>
            </a:r>
          </a:p>
        </p:txBody>
      </p:sp>
      <p:pic>
        <p:nvPicPr>
          <p:cNvPr id="63" name="Afbeelding 62"/>
          <p:cNvPicPr/>
          <p:nvPr/>
        </p:nvPicPr>
        <p:blipFill>
          <a:blip r:embed="rId2" cstate="print">
            <a:extLst>
              <a:ext uri="{28A0092B-C50C-407E-A947-70E740481C1C}">
                <a14:useLocalDpi xmlns:a14="http://schemas.microsoft.com/office/drawing/2010/main"/>
              </a:ext>
            </a:extLst>
          </a:blip>
          <a:srcRect/>
          <a:stretch/>
        </p:blipFill>
        <p:spPr>
          <a:xfrm>
            <a:off x="-360000" y="0"/>
            <a:ext cx="4936320" cy="7559640"/>
          </a:xfrm>
          <a:prstGeom prst="rect">
            <a:avLst/>
          </a:prstGeom>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Shape 1"/>
          <p:cNvSpPr txBox="1"/>
          <p:nvPr/>
        </p:nvSpPr>
        <p:spPr>
          <a:xfrm>
            <a:off x="504001" y="301320"/>
            <a:ext cx="4097790" cy="1262160"/>
          </a:xfrm>
          <a:prstGeom prst="rect">
            <a:avLst/>
          </a:prstGeom>
          <a:noFill/>
          <a:ln>
            <a:noFill/>
          </a:ln>
        </p:spPr>
        <p:txBody>
          <a:bodyPr lIns="0" tIns="0" rIns="0" bIns="0" anchor="ctr"/>
          <a:lstStyle/>
          <a:p>
            <a:pPr algn="ctr"/>
            <a:r>
              <a:rPr lang="nl-NL" sz="4400" b="0" strike="noStrike" spc="-1" dirty="0" smtClean="0">
                <a:solidFill>
                  <a:srgbClr val="53A800"/>
                </a:solidFill>
                <a:uFill>
                  <a:solidFill>
                    <a:srgbClr val="FFFFFF"/>
                  </a:solidFill>
                </a:uFill>
                <a:latin typeface="Arial"/>
              </a:rPr>
              <a:t>Resultaat</a:t>
            </a:r>
            <a:endParaRPr lang="nl-NL" sz="4400" b="0" strike="noStrike" spc="-1" dirty="0">
              <a:solidFill>
                <a:srgbClr val="000000"/>
              </a:solidFill>
              <a:uFill>
                <a:solidFill>
                  <a:srgbClr val="FFFFFF"/>
                </a:solidFill>
              </a:uFill>
              <a:latin typeface="Arial"/>
            </a:endParaRPr>
          </a:p>
        </p:txBody>
      </p:sp>
      <p:sp>
        <p:nvSpPr>
          <p:cNvPr id="65" name="TextShape 2"/>
          <p:cNvSpPr txBox="1"/>
          <p:nvPr/>
        </p:nvSpPr>
        <p:spPr>
          <a:xfrm>
            <a:off x="723507" y="1769039"/>
            <a:ext cx="4426920" cy="5184999"/>
          </a:xfrm>
          <a:prstGeom prst="rect">
            <a:avLst/>
          </a:prstGeom>
          <a:noFill/>
          <a:ln>
            <a:noFill/>
          </a:ln>
        </p:spPr>
        <p:txBody>
          <a:bodyPr lIns="0" tIns="0" rIns="0" bIns="0">
            <a:normAutofit/>
          </a:bodyPr>
          <a:lstStyle/>
          <a:p>
            <a:pPr marL="432000" indent="-324000">
              <a:spcBef>
                <a:spcPts val="1417"/>
              </a:spcBef>
              <a:buClr>
                <a:srgbClr val="000000"/>
              </a:buClr>
              <a:buSzPct val="45000"/>
              <a:buFont typeface="Wingdings" charset="2"/>
              <a:buChar char=""/>
            </a:pPr>
            <a:r>
              <a:rPr lang="nl-NL" sz="3200" b="0" strike="noStrike" spc="-1" dirty="0">
                <a:solidFill>
                  <a:srgbClr val="000000"/>
                </a:solidFill>
                <a:uFill>
                  <a:solidFill>
                    <a:srgbClr val="FFFFFF"/>
                  </a:solidFill>
                </a:uFill>
                <a:latin typeface="Arial"/>
              </a:rPr>
              <a:t>Educatieve ervaringsgerichte </a:t>
            </a:r>
            <a:r>
              <a:rPr lang="nl-NL" sz="3200" b="0" strike="noStrike" spc="-1" dirty="0" smtClean="0">
                <a:solidFill>
                  <a:srgbClr val="000000"/>
                </a:solidFill>
                <a:uFill>
                  <a:solidFill>
                    <a:srgbClr val="FFFFFF"/>
                  </a:solidFill>
                </a:uFill>
                <a:latin typeface="Arial"/>
              </a:rPr>
              <a:t>leerlijn</a:t>
            </a:r>
            <a:endParaRPr lang="nl-NL" sz="3200" b="0" strike="noStrike" spc="-1" dirty="0">
              <a:solidFill>
                <a:srgbClr val="000000"/>
              </a:solidFill>
              <a:uFill>
                <a:solidFill>
                  <a:srgbClr val="FFFFFF"/>
                </a:solidFill>
              </a:uFill>
              <a:latin typeface="Arial"/>
            </a:endParaRPr>
          </a:p>
          <a:p>
            <a:pPr marL="432000" indent="-324000">
              <a:spcBef>
                <a:spcPts val="1417"/>
              </a:spcBef>
              <a:buClr>
                <a:srgbClr val="000000"/>
              </a:buClr>
              <a:buSzPct val="45000"/>
              <a:buFont typeface="Wingdings" charset="2"/>
              <a:buChar char=""/>
            </a:pPr>
            <a:r>
              <a:rPr lang="nl-NL" sz="3200" b="0" strike="noStrike" spc="-1" dirty="0">
                <a:solidFill>
                  <a:srgbClr val="000000"/>
                </a:solidFill>
                <a:uFill>
                  <a:solidFill>
                    <a:srgbClr val="FFFFFF"/>
                  </a:solidFill>
                </a:uFill>
                <a:latin typeface="Arial"/>
              </a:rPr>
              <a:t>Groepen </a:t>
            </a:r>
            <a:r>
              <a:rPr lang="nl-NL" sz="3200" b="0" strike="noStrike" spc="-1" dirty="0" smtClean="0">
                <a:solidFill>
                  <a:srgbClr val="000000"/>
                </a:solidFill>
                <a:uFill>
                  <a:solidFill>
                    <a:srgbClr val="FFFFFF"/>
                  </a:solidFill>
                </a:uFill>
                <a:latin typeface="Arial"/>
              </a:rPr>
              <a:t>5 t/m </a:t>
            </a:r>
            <a:r>
              <a:rPr lang="nl-NL" sz="3200" b="0" strike="noStrike" spc="-1" dirty="0">
                <a:solidFill>
                  <a:srgbClr val="000000"/>
                </a:solidFill>
                <a:uFill>
                  <a:solidFill>
                    <a:srgbClr val="FFFFFF"/>
                  </a:solidFill>
                </a:uFill>
                <a:latin typeface="Arial"/>
              </a:rPr>
              <a:t>7</a:t>
            </a:r>
          </a:p>
          <a:p>
            <a:pPr marL="432000" indent="-324000">
              <a:spcBef>
                <a:spcPts val="1417"/>
              </a:spcBef>
              <a:buClr>
                <a:srgbClr val="000000"/>
              </a:buClr>
              <a:buSzPct val="45000"/>
              <a:buFont typeface="Wingdings" charset="2"/>
              <a:buChar char=""/>
            </a:pPr>
            <a:r>
              <a:rPr lang="nl-NL" sz="3200" spc="-1" dirty="0">
                <a:solidFill>
                  <a:srgbClr val="000000"/>
                </a:solidFill>
                <a:uFill>
                  <a:solidFill>
                    <a:srgbClr val="FFFFFF"/>
                  </a:solidFill>
                </a:uFill>
                <a:latin typeface="Arial"/>
              </a:rPr>
              <a:t>P</a:t>
            </a:r>
            <a:r>
              <a:rPr lang="nl-NL" sz="3200" b="0" strike="noStrike" spc="-1" dirty="0" smtClean="0">
                <a:solidFill>
                  <a:srgbClr val="000000"/>
                </a:solidFill>
                <a:uFill>
                  <a:solidFill>
                    <a:srgbClr val="FFFFFF"/>
                  </a:solidFill>
                </a:uFill>
                <a:latin typeface="Arial"/>
              </a:rPr>
              <a:t>er </a:t>
            </a:r>
            <a:r>
              <a:rPr lang="nl-NL" sz="3200" b="0" strike="noStrike" spc="-1" dirty="0">
                <a:solidFill>
                  <a:srgbClr val="000000"/>
                </a:solidFill>
                <a:uFill>
                  <a:solidFill>
                    <a:srgbClr val="FFFFFF"/>
                  </a:solidFill>
                </a:uFill>
                <a:latin typeface="Arial"/>
              </a:rPr>
              <a:t>leerjaar 4x </a:t>
            </a:r>
            <a:r>
              <a:rPr lang="nl-NL" sz="3200" b="0" strike="noStrike" spc="-1" dirty="0" smtClean="0">
                <a:solidFill>
                  <a:srgbClr val="000000"/>
                </a:solidFill>
                <a:uFill>
                  <a:solidFill>
                    <a:srgbClr val="FFFFFF"/>
                  </a:solidFill>
                </a:uFill>
                <a:latin typeface="Arial"/>
              </a:rPr>
              <a:t>naar het voedselbos</a:t>
            </a:r>
            <a:endParaRPr lang="nl-NL" sz="3200" b="0" strike="noStrike" spc="-1" dirty="0">
              <a:solidFill>
                <a:srgbClr val="000000"/>
              </a:solidFill>
              <a:uFill>
                <a:solidFill>
                  <a:srgbClr val="FFFFFF"/>
                </a:solidFill>
              </a:uFill>
              <a:latin typeface="Arial"/>
            </a:endParaRPr>
          </a:p>
          <a:p>
            <a:pPr marL="432000" indent="-324000">
              <a:spcBef>
                <a:spcPts val="1417"/>
              </a:spcBef>
              <a:buClr>
                <a:srgbClr val="000000"/>
              </a:buClr>
              <a:buSzPct val="45000"/>
              <a:buFont typeface="Wingdings" charset="2"/>
              <a:buChar char=""/>
            </a:pPr>
            <a:r>
              <a:rPr lang="nl-NL" sz="3200" b="0" strike="noStrike" spc="-1" dirty="0">
                <a:solidFill>
                  <a:srgbClr val="000000"/>
                </a:solidFill>
                <a:uFill>
                  <a:solidFill>
                    <a:srgbClr val="FFFFFF"/>
                  </a:solidFill>
                </a:uFill>
                <a:latin typeface="Arial"/>
              </a:rPr>
              <a:t>De 3 ethische uitgangspunten </a:t>
            </a:r>
            <a:r>
              <a:rPr dirty="0"/>
              <a:t/>
            </a:r>
            <a:br>
              <a:rPr dirty="0"/>
            </a:br>
            <a:r>
              <a:rPr lang="nl-NL" sz="3200" b="0" strike="noStrike" spc="-1" dirty="0">
                <a:solidFill>
                  <a:srgbClr val="000000"/>
                </a:solidFill>
                <a:uFill>
                  <a:solidFill>
                    <a:srgbClr val="FFFFFF"/>
                  </a:solidFill>
                </a:uFill>
                <a:latin typeface="Arial"/>
              </a:rPr>
              <a:t>als leidraad</a:t>
            </a:r>
          </a:p>
        </p:txBody>
      </p:sp>
      <p:pic>
        <p:nvPicPr>
          <p:cNvPr id="67" name="Afbeelding 66"/>
          <p:cNvPicPr/>
          <p:nvPr/>
        </p:nvPicPr>
        <p:blipFill>
          <a:blip r:embed="rId3"/>
          <a:stretch/>
        </p:blipFill>
        <p:spPr>
          <a:xfrm>
            <a:off x="5777716" y="2226548"/>
            <a:ext cx="3214197" cy="3198700"/>
          </a:xfrm>
          <a:prstGeom prst="rect">
            <a:avLst/>
          </a:prstGeom>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Shape 1"/>
          <p:cNvSpPr txBox="1"/>
          <p:nvPr/>
        </p:nvSpPr>
        <p:spPr>
          <a:xfrm>
            <a:off x="504000" y="113680"/>
            <a:ext cx="9071640" cy="1262160"/>
          </a:xfrm>
          <a:prstGeom prst="rect">
            <a:avLst/>
          </a:prstGeom>
          <a:noFill/>
          <a:ln>
            <a:noFill/>
          </a:ln>
        </p:spPr>
        <p:txBody>
          <a:bodyPr lIns="0" tIns="0" rIns="0" bIns="0" anchor="ctr"/>
          <a:lstStyle/>
          <a:p>
            <a:pPr algn="ctr"/>
            <a:r>
              <a:rPr lang="nl-NL" sz="4400" b="0" strike="noStrike" spc="-1" dirty="0" smtClean="0">
                <a:solidFill>
                  <a:srgbClr val="228B22"/>
                </a:solidFill>
                <a:uFill>
                  <a:solidFill>
                    <a:srgbClr val="FFFFFF"/>
                  </a:solidFill>
                </a:uFill>
                <a:latin typeface="Arial"/>
              </a:rPr>
              <a:t>Voedselbos educatie</a:t>
            </a:r>
            <a:endParaRPr lang="nl-NL" sz="4400" b="0" strike="noStrike" spc="-1" dirty="0">
              <a:solidFill>
                <a:srgbClr val="228B22"/>
              </a:solidFill>
              <a:uFill>
                <a:solidFill>
                  <a:srgbClr val="FFFFFF"/>
                </a:solidFill>
              </a:uFill>
              <a:latin typeface="Arial"/>
            </a:endParaRPr>
          </a:p>
        </p:txBody>
      </p:sp>
      <p:pic>
        <p:nvPicPr>
          <p:cNvPr id="42" name="Afbeelding 41"/>
          <p:cNvPicPr/>
          <p:nvPr/>
        </p:nvPicPr>
        <p:blipFill>
          <a:blip r:embed="rId3" cstate="print">
            <a:extLst>
              <a:ext uri="{BEBA8EAE-BF5A-486C-A8C5-ECC9F3942E4B}">
                <a14:imgProps xmlns:a14="http://schemas.microsoft.com/office/drawing/2010/main">
                  <a14:imgLayer r:embed="rId4">
                    <a14:imgEffect>
                      <a14:sharpenSoften amount="53000"/>
                    </a14:imgEffect>
                  </a14:imgLayer>
                </a14:imgProps>
              </a:ext>
              <a:ext uri="{28A0092B-C50C-407E-A947-70E740481C1C}">
                <a14:useLocalDpi xmlns:a14="http://schemas.microsoft.com/office/drawing/2010/main"/>
              </a:ext>
            </a:extLst>
          </a:blip>
          <a:stretch/>
        </p:blipFill>
        <p:spPr>
          <a:xfrm>
            <a:off x="0" y="1368000"/>
            <a:ext cx="10080625" cy="5421400"/>
          </a:xfrm>
          <a:prstGeom prst="rect">
            <a:avLst/>
          </a:prstGeom>
          <a:ln>
            <a:noFill/>
          </a:ln>
        </p:spPr>
      </p:pic>
      <p:sp>
        <p:nvSpPr>
          <p:cNvPr id="43" name="TextShape 2"/>
          <p:cNvSpPr txBox="1"/>
          <p:nvPr/>
        </p:nvSpPr>
        <p:spPr>
          <a:xfrm>
            <a:off x="171032" y="7010401"/>
            <a:ext cx="9792000" cy="346320"/>
          </a:xfrm>
          <a:prstGeom prst="rect">
            <a:avLst/>
          </a:prstGeom>
          <a:noFill/>
          <a:ln>
            <a:noFill/>
          </a:ln>
        </p:spPr>
        <p:txBody>
          <a:bodyPr lIns="90000" tIns="45000" rIns="90000" bIns="45000"/>
          <a:lstStyle/>
          <a:p>
            <a:pPr algn="r"/>
            <a:r>
              <a:rPr lang="nl-NL" sz="1800" b="0" strike="noStrike" spc="-1" dirty="0">
                <a:solidFill>
                  <a:srgbClr val="000000"/>
                </a:solidFill>
                <a:uFill>
                  <a:solidFill>
                    <a:srgbClr val="FFFFFF"/>
                  </a:solidFill>
                </a:uFill>
                <a:latin typeface="Arial"/>
              </a:rPr>
              <a:t>							                                                 </a:t>
            </a:r>
            <a:r>
              <a:rPr lang="nl-NL" sz="1800" b="0" strike="noStrike" spc="-1" dirty="0">
                <a:solidFill>
                  <a:srgbClr val="228B22"/>
                </a:solidFill>
                <a:uFill>
                  <a:solidFill>
                    <a:srgbClr val="FFFFFF"/>
                  </a:solidFill>
                </a:uFill>
                <a:latin typeface="Arial"/>
              </a:rPr>
              <a:t> </a:t>
            </a:r>
            <a:r>
              <a:rPr lang="nl-NL" sz="1200" b="0" strike="noStrike" spc="-1" dirty="0" smtClean="0">
                <a:solidFill>
                  <a:srgbClr val="228B22"/>
                </a:solidFill>
                <a:uFill>
                  <a:solidFill>
                    <a:srgbClr val="FFFFFF"/>
                  </a:solidFill>
                </a:uFill>
                <a:latin typeface="Arial"/>
              </a:rPr>
              <a:t>fotos </a:t>
            </a:r>
            <a:r>
              <a:rPr lang="nl-NL" sz="1200" b="0" strike="noStrike" spc="-1" dirty="0">
                <a:solidFill>
                  <a:srgbClr val="228B22"/>
                </a:solidFill>
                <a:uFill>
                  <a:solidFill>
                    <a:srgbClr val="FFFFFF"/>
                  </a:solidFill>
                </a:uFill>
                <a:latin typeface="Arial"/>
              </a:rPr>
              <a:t>Sander Dikstra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Shape 1"/>
          <p:cNvSpPr txBox="1"/>
          <p:nvPr/>
        </p:nvSpPr>
        <p:spPr>
          <a:xfrm>
            <a:off x="504000" y="301320"/>
            <a:ext cx="9071640" cy="1262160"/>
          </a:xfrm>
          <a:prstGeom prst="rect">
            <a:avLst/>
          </a:prstGeom>
          <a:noFill/>
          <a:ln>
            <a:noFill/>
          </a:ln>
        </p:spPr>
        <p:txBody>
          <a:bodyPr lIns="0" tIns="0" rIns="0" bIns="0" anchor="ctr"/>
          <a:lstStyle/>
          <a:p>
            <a:pPr algn="ctr"/>
            <a:r>
              <a:rPr lang="nl-NL" sz="4400" b="0" strike="noStrike" spc="-1">
                <a:solidFill>
                  <a:srgbClr val="53A800"/>
                </a:solidFill>
                <a:uFill>
                  <a:solidFill>
                    <a:srgbClr val="FFFFFF"/>
                  </a:solidFill>
                </a:uFill>
                <a:latin typeface="Arial"/>
              </a:rPr>
              <a:t>Ontwerp ateliers</a:t>
            </a:r>
            <a:endParaRPr lang="nl-NL" sz="4400" b="0" strike="noStrike" spc="-1">
              <a:solidFill>
                <a:srgbClr val="000000"/>
              </a:solidFill>
              <a:uFill>
                <a:solidFill>
                  <a:srgbClr val="FFFFFF"/>
                </a:solidFill>
              </a:uFill>
              <a:latin typeface="Arial"/>
            </a:endParaRPr>
          </a:p>
        </p:txBody>
      </p:sp>
      <p:pic>
        <p:nvPicPr>
          <p:cNvPr id="2" name="Afbeelding 1" descr="DSC06893.JPG"/>
          <p:cNvPicPr>
            <a:picLocks noChangeAspect="1"/>
          </p:cNvPicPr>
          <p:nvPr/>
        </p:nvPicPr>
        <p:blipFill>
          <a:blip r:embed="rId3" cstate="print">
            <a:extLst>
              <a:ext uri="{BEBA8EAE-BF5A-486C-A8C5-ECC9F3942E4B}">
                <a14:imgProps xmlns:a14="http://schemas.microsoft.com/office/drawing/2010/main">
                  <a14:imgLayer r:embed="rId4">
                    <a14:imgEffect>
                      <a14:sharpenSoften amount="40000"/>
                    </a14:imgEffect>
                    <a14:imgEffect>
                      <a14:brightnessContrast contrast="10000"/>
                    </a14:imgEffect>
                  </a14:imgLayer>
                </a14:imgProps>
              </a:ext>
              <a:ext uri="{28A0092B-C50C-407E-A947-70E740481C1C}">
                <a14:useLocalDpi xmlns:a14="http://schemas.microsoft.com/office/drawing/2010/main"/>
              </a:ext>
            </a:extLst>
          </a:blip>
          <a:stretch>
            <a:fillRect/>
          </a:stretch>
        </p:blipFill>
        <p:spPr>
          <a:xfrm>
            <a:off x="397862" y="1716950"/>
            <a:ext cx="9401522" cy="5289922"/>
          </a:xfrm>
          <a:prstGeom prst="rect">
            <a:avLst/>
          </a:prstGeom>
        </p:spPr>
      </p:pic>
      <p:sp>
        <p:nvSpPr>
          <p:cNvPr id="70" name="TextShape 2"/>
          <p:cNvSpPr txBox="1"/>
          <p:nvPr/>
        </p:nvSpPr>
        <p:spPr>
          <a:xfrm>
            <a:off x="5803637" y="2187346"/>
            <a:ext cx="3901672" cy="3729213"/>
          </a:xfrm>
          <a:prstGeom prst="rect">
            <a:avLst/>
          </a:prstGeom>
          <a:noFill/>
          <a:ln>
            <a:noFill/>
          </a:ln>
        </p:spPr>
        <p:txBody>
          <a:bodyPr lIns="0" tIns="0" rIns="0" bIns="0">
            <a:normAutofit lnSpcReduction="10000"/>
          </a:bodyPr>
          <a:lstStyle/>
          <a:p>
            <a:pPr marL="108000">
              <a:spcBef>
                <a:spcPts val="1417"/>
              </a:spcBef>
              <a:buClr>
                <a:srgbClr val="000000"/>
              </a:buClr>
              <a:buSzPct val="45000"/>
            </a:pPr>
            <a:r>
              <a:rPr lang="nl-NL" sz="3200" b="0" strike="noStrike" spc="-1" dirty="0">
                <a:solidFill>
                  <a:schemeClr val="bg1"/>
                </a:solidFill>
                <a:effectLst>
                  <a:outerShdw blurRad="50800" dist="38100" dir="2700000" algn="tl" rotWithShape="0">
                    <a:prstClr val="black">
                      <a:alpha val="40000"/>
                    </a:prstClr>
                  </a:outerShdw>
                </a:effectLst>
                <a:uFill>
                  <a:solidFill>
                    <a:srgbClr val="FFFFFF"/>
                  </a:solidFill>
                </a:uFill>
                <a:latin typeface="Arial"/>
              </a:rPr>
              <a:t>Juni 2018</a:t>
            </a:r>
            <a:r>
              <a:rPr dirty="0">
                <a:solidFill>
                  <a:schemeClr val="bg1"/>
                </a:solidFill>
                <a:effectLst>
                  <a:outerShdw blurRad="50800" dist="38100" dir="2700000" algn="tl" rotWithShape="0">
                    <a:prstClr val="black">
                      <a:alpha val="40000"/>
                    </a:prstClr>
                  </a:outerShdw>
                </a:effectLst>
              </a:rPr>
              <a:t/>
            </a:r>
            <a:br>
              <a:rPr dirty="0">
                <a:solidFill>
                  <a:schemeClr val="bg1"/>
                </a:solidFill>
                <a:effectLst>
                  <a:outerShdw blurRad="50800" dist="38100" dir="2700000" algn="tl" rotWithShape="0">
                    <a:prstClr val="black">
                      <a:alpha val="40000"/>
                    </a:prstClr>
                  </a:outerShdw>
                </a:effectLst>
              </a:rPr>
            </a:br>
            <a:endParaRPr lang="nl-NL" sz="3200" b="0" strike="noStrike" spc="-1" dirty="0">
              <a:solidFill>
                <a:schemeClr val="bg1"/>
              </a:solidFill>
              <a:effectLst>
                <a:outerShdw blurRad="50800" dist="38100" dir="2700000" algn="tl" rotWithShape="0">
                  <a:prstClr val="black">
                    <a:alpha val="40000"/>
                  </a:prstClr>
                </a:outerShdw>
              </a:effectLst>
              <a:uFill>
                <a:solidFill>
                  <a:srgbClr val="FFFFFF"/>
                </a:solidFill>
              </a:uFill>
              <a:latin typeface="Arial"/>
            </a:endParaRPr>
          </a:p>
          <a:p>
            <a:pPr marL="864000" lvl="1" indent="-324000">
              <a:spcBef>
                <a:spcPts val="1134"/>
              </a:spcBef>
              <a:buClr>
                <a:srgbClr val="000000"/>
              </a:buClr>
              <a:buSzPct val="75000"/>
              <a:buFont typeface="Symbol" charset="2"/>
              <a:buChar char=""/>
            </a:pPr>
            <a:r>
              <a:rPr lang="nl-NL" sz="2800" b="0" strike="noStrike" spc="-1" dirty="0">
                <a:solidFill>
                  <a:schemeClr val="bg1"/>
                </a:solidFill>
                <a:effectLst>
                  <a:outerShdw blurRad="50800" dist="38100" dir="2700000" algn="tl" rotWithShape="0">
                    <a:prstClr val="black">
                      <a:alpha val="40000"/>
                    </a:prstClr>
                  </a:outerShdw>
                </a:effectLst>
                <a:uFill>
                  <a:solidFill>
                    <a:srgbClr val="FFFFFF"/>
                  </a:solidFill>
                </a:uFill>
                <a:latin typeface="Arial"/>
              </a:rPr>
              <a:t>Vlaardingen</a:t>
            </a:r>
          </a:p>
          <a:p>
            <a:pPr marL="864000" lvl="1" indent="-324000">
              <a:spcBef>
                <a:spcPts val="1134"/>
              </a:spcBef>
              <a:buClr>
                <a:srgbClr val="000000"/>
              </a:buClr>
              <a:buSzPct val="75000"/>
              <a:buFont typeface="Symbol" charset="2"/>
              <a:buChar char=""/>
            </a:pPr>
            <a:r>
              <a:rPr lang="nl-NL" sz="2800" b="0" strike="noStrike" spc="-1" dirty="0">
                <a:solidFill>
                  <a:schemeClr val="bg1"/>
                </a:solidFill>
                <a:effectLst>
                  <a:outerShdw blurRad="50800" dist="38100" dir="2700000" algn="tl" rotWithShape="0">
                    <a:prstClr val="black">
                      <a:alpha val="40000"/>
                    </a:prstClr>
                  </a:outerShdw>
                </a:effectLst>
                <a:uFill>
                  <a:solidFill>
                    <a:srgbClr val="FFFFFF"/>
                  </a:solidFill>
                </a:uFill>
                <a:latin typeface="Arial"/>
              </a:rPr>
              <a:t>Den Haag</a:t>
            </a:r>
          </a:p>
          <a:p>
            <a:pPr marL="864000" lvl="1" indent="-324000">
              <a:spcBef>
                <a:spcPts val="1134"/>
              </a:spcBef>
              <a:buClr>
                <a:srgbClr val="000000"/>
              </a:buClr>
              <a:buSzPct val="75000"/>
              <a:buFont typeface="Symbol" charset="2"/>
              <a:buChar char=""/>
            </a:pPr>
            <a:r>
              <a:rPr lang="nl-NL" sz="2800" b="0" strike="noStrike" spc="-1" dirty="0">
                <a:solidFill>
                  <a:schemeClr val="bg1"/>
                </a:solidFill>
                <a:effectLst>
                  <a:outerShdw blurRad="50800" dist="38100" dir="2700000" algn="tl" rotWithShape="0">
                    <a:prstClr val="black">
                      <a:alpha val="40000"/>
                    </a:prstClr>
                  </a:outerShdw>
                </a:effectLst>
                <a:uFill>
                  <a:solidFill>
                    <a:srgbClr val="FFFFFF"/>
                  </a:solidFill>
                </a:uFill>
                <a:latin typeface="Arial"/>
              </a:rPr>
              <a:t>Delft</a:t>
            </a:r>
          </a:p>
          <a:p>
            <a:pPr marL="864000" lvl="1" indent="-324000">
              <a:spcBef>
                <a:spcPts val="1134"/>
              </a:spcBef>
              <a:buClr>
                <a:srgbClr val="000000"/>
              </a:buClr>
              <a:buSzPct val="75000"/>
              <a:buFont typeface="Symbol" charset="2"/>
              <a:buChar char=""/>
            </a:pPr>
            <a:endParaRPr lang="nl-NL" sz="2800" b="0" strike="noStrike" spc="-1" dirty="0">
              <a:solidFill>
                <a:schemeClr val="bg1"/>
              </a:solidFill>
              <a:effectLst>
                <a:outerShdw blurRad="50800" dist="38100" dir="2700000" algn="tl" rotWithShape="0">
                  <a:prstClr val="black">
                    <a:alpha val="40000"/>
                  </a:prstClr>
                </a:outerShdw>
              </a:effectLst>
              <a:uFill>
                <a:solidFill>
                  <a:srgbClr val="FFFFFF"/>
                </a:solidFill>
              </a:uFill>
              <a:latin typeface="Arial"/>
            </a:endParaRPr>
          </a:p>
          <a:p>
            <a:pPr marL="864000" lvl="1" indent="-324000">
              <a:spcBef>
                <a:spcPts val="1134"/>
              </a:spcBef>
              <a:buClr>
                <a:srgbClr val="000000"/>
              </a:buClr>
              <a:buSzPct val="75000"/>
              <a:buFont typeface="Symbol" charset="2"/>
              <a:buChar char=""/>
            </a:pPr>
            <a:r>
              <a:rPr lang="nl-NL" sz="2800" b="0" strike="noStrike" spc="-1" dirty="0">
                <a:solidFill>
                  <a:schemeClr val="bg1"/>
                </a:solidFill>
                <a:effectLst>
                  <a:outerShdw blurRad="50800" dist="38100" dir="2700000" algn="tl" rotWithShape="0">
                    <a:prstClr val="black">
                      <a:alpha val="40000"/>
                    </a:prstClr>
                  </a:outerShdw>
                </a:effectLst>
                <a:uFill>
                  <a:solidFill>
                    <a:srgbClr val="FFFFFF"/>
                  </a:solidFill>
                </a:uFill>
                <a:latin typeface="Arial"/>
              </a:rPr>
              <a:t>24 deelnemers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Shape 1"/>
          <p:cNvSpPr txBox="1"/>
          <p:nvPr/>
        </p:nvSpPr>
        <p:spPr>
          <a:xfrm>
            <a:off x="253136" y="481639"/>
            <a:ext cx="4116850" cy="1262160"/>
          </a:xfrm>
          <a:prstGeom prst="rect">
            <a:avLst/>
          </a:prstGeom>
          <a:noFill/>
          <a:ln>
            <a:noFill/>
          </a:ln>
        </p:spPr>
        <p:txBody>
          <a:bodyPr lIns="0" tIns="0" rIns="0" bIns="0" anchor="ctr"/>
          <a:lstStyle/>
          <a:p>
            <a:pPr algn="ctr">
              <a:buClr>
                <a:srgbClr val="000000"/>
              </a:buClr>
              <a:buSzPct val="45000"/>
            </a:pPr>
            <a:r>
              <a:rPr lang="nl-NL" sz="4400" b="0" strike="noStrike" spc="-1" dirty="0">
                <a:solidFill>
                  <a:srgbClr val="228B22"/>
                </a:solidFill>
                <a:uFill>
                  <a:solidFill>
                    <a:srgbClr val="FFFFFF"/>
                  </a:solidFill>
                </a:uFill>
                <a:latin typeface="Arial"/>
              </a:rPr>
              <a:t>Oogst </a:t>
            </a:r>
            <a:r>
              <a:rPr lang="nl-NL" sz="4400" b="0" strike="noStrike" spc="-1" dirty="0" smtClean="0">
                <a:solidFill>
                  <a:srgbClr val="228B22"/>
                </a:solidFill>
                <a:uFill>
                  <a:solidFill>
                    <a:srgbClr val="FFFFFF"/>
                  </a:solidFill>
                </a:uFill>
                <a:latin typeface="Arial"/>
              </a:rPr>
              <a:t>van de ateliers</a:t>
            </a:r>
            <a:endParaRPr lang="nl-NL" sz="4400" b="0" strike="noStrike" spc="-1" dirty="0">
              <a:solidFill>
                <a:srgbClr val="000000"/>
              </a:solidFill>
              <a:uFill>
                <a:solidFill>
                  <a:srgbClr val="FFFFFF"/>
                </a:solidFill>
              </a:uFill>
              <a:latin typeface="Arial"/>
            </a:endParaRPr>
          </a:p>
        </p:txBody>
      </p:sp>
      <p:sp>
        <p:nvSpPr>
          <p:cNvPr id="72" name="TextShape 2"/>
          <p:cNvSpPr txBox="1"/>
          <p:nvPr/>
        </p:nvSpPr>
        <p:spPr>
          <a:xfrm>
            <a:off x="253136" y="2482475"/>
            <a:ext cx="4035708" cy="4384440"/>
          </a:xfrm>
          <a:prstGeom prst="rect">
            <a:avLst/>
          </a:prstGeom>
          <a:noFill/>
          <a:ln>
            <a:noFill/>
          </a:ln>
        </p:spPr>
        <p:txBody>
          <a:bodyPr lIns="0" tIns="0" rIns="0" bIns="0">
            <a:normAutofit lnSpcReduction="10000"/>
          </a:bodyPr>
          <a:lstStyle/>
          <a:p>
            <a:pPr marL="432000" indent="-324000">
              <a:spcBef>
                <a:spcPts val="1417"/>
              </a:spcBef>
              <a:buClr>
                <a:srgbClr val="000000"/>
              </a:buClr>
              <a:buSzPct val="45000"/>
              <a:buFont typeface="Wingdings" charset="2"/>
              <a:buChar char=""/>
            </a:pPr>
            <a:r>
              <a:rPr lang="nl-NL" sz="3200" spc="-1" dirty="0" smtClean="0">
                <a:solidFill>
                  <a:srgbClr val="000000"/>
                </a:solidFill>
                <a:uFill>
                  <a:solidFill>
                    <a:srgbClr val="FFFFFF"/>
                  </a:solidFill>
                </a:uFill>
                <a:latin typeface="Arial"/>
              </a:rPr>
              <a:t>Les t</a:t>
            </a:r>
            <a:r>
              <a:rPr lang="nl-NL" sz="3200" b="0" strike="noStrike" spc="-1" dirty="0" smtClean="0">
                <a:solidFill>
                  <a:srgbClr val="000000"/>
                </a:solidFill>
                <a:uFill>
                  <a:solidFill>
                    <a:srgbClr val="FFFFFF"/>
                  </a:solidFill>
                </a:uFill>
                <a:latin typeface="Arial"/>
              </a:rPr>
              <a:t>hema’s</a:t>
            </a:r>
            <a:r>
              <a:rPr dirty="0"/>
              <a:t/>
            </a:r>
            <a:br>
              <a:rPr dirty="0"/>
            </a:br>
            <a:endParaRPr lang="nl-NL" sz="3200" b="0" strike="noStrike" spc="-1" dirty="0">
              <a:solidFill>
                <a:srgbClr val="000000"/>
              </a:solidFill>
              <a:uFill>
                <a:solidFill>
                  <a:srgbClr val="FFFFFF"/>
                </a:solidFill>
              </a:uFill>
              <a:latin typeface="Arial"/>
            </a:endParaRPr>
          </a:p>
          <a:p>
            <a:pPr marL="432000" indent="-324000">
              <a:spcBef>
                <a:spcPts val="1417"/>
              </a:spcBef>
              <a:buClr>
                <a:srgbClr val="000000"/>
              </a:buClr>
              <a:buSzPct val="45000"/>
              <a:buFont typeface="Wingdings" charset="2"/>
              <a:buChar char=""/>
            </a:pPr>
            <a:r>
              <a:rPr lang="nl-NL" sz="3200" b="0" strike="noStrike" spc="-1" dirty="0">
                <a:solidFill>
                  <a:srgbClr val="000000"/>
                </a:solidFill>
                <a:uFill>
                  <a:solidFill>
                    <a:srgbClr val="FFFFFF"/>
                  </a:solidFill>
                </a:uFill>
                <a:latin typeface="Arial"/>
              </a:rPr>
              <a:t>Enthousiasme</a:t>
            </a:r>
            <a:r>
              <a:rPr dirty="0"/>
              <a:t/>
            </a:r>
            <a:br>
              <a:rPr dirty="0"/>
            </a:br>
            <a:endParaRPr lang="nl-NL" sz="3200" b="0" strike="noStrike" spc="-1" dirty="0">
              <a:solidFill>
                <a:srgbClr val="000000"/>
              </a:solidFill>
              <a:uFill>
                <a:solidFill>
                  <a:srgbClr val="FFFFFF"/>
                </a:solidFill>
              </a:uFill>
              <a:latin typeface="Arial"/>
            </a:endParaRPr>
          </a:p>
          <a:p>
            <a:pPr marL="432000" indent="-324000">
              <a:spcBef>
                <a:spcPts val="1417"/>
              </a:spcBef>
              <a:buClr>
                <a:srgbClr val="000000"/>
              </a:buClr>
              <a:buSzPct val="45000"/>
              <a:buFont typeface="Wingdings" charset="2"/>
              <a:buChar char=""/>
            </a:pPr>
            <a:r>
              <a:rPr lang="nl-NL" sz="3200" b="0" strike="noStrike" spc="-1" dirty="0">
                <a:solidFill>
                  <a:srgbClr val="000000"/>
                </a:solidFill>
                <a:uFill>
                  <a:solidFill>
                    <a:srgbClr val="FFFFFF"/>
                  </a:solidFill>
                </a:uFill>
                <a:latin typeface="Arial"/>
              </a:rPr>
              <a:t>Uitwisseling</a:t>
            </a:r>
            <a:r>
              <a:rPr dirty="0"/>
              <a:t/>
            </a:r>
            <a:br>
              <a:rPr dirty="0"/>
            </a:br>
            <a:endParaRPr lang="nl-NL" sz="3200" b="0" strike="noStrike" spc="-1" dirty="0">
              <a:solidFill>
                <a:srgbClr val="000000"/>
              </a:solidFill>
              <a:uFill>
                <a:solidFill>
                  <a:srgbClr val="FFFFFF"/>
                </a:solidFill>
              </a:uFill>
              <a:latin typeface="Arial"/>
            </a:endParaRPr>
          </a:p>
          <a:p>
            <a:pPr marL="432000" indent="-324000">
              <a:spcBef>
                <a:spcPts val="1417"/>
              </a:spcBef>
              <a:buClr>
                <a:srgbClr val="000000"/>
              </a:buClr>
              <a:buSzPct val="45000"/>
              <a:buFont typeface="Wingdings" charset="2"/>
              <a:buChar char=""/>
            </a:pPr>
            <a:r>
              <a:rPr lang="nl-NL" sz="3200" b="0" strike="noStrike" spc="-1" dirty="0">
                <a:solidFill>
                  <a:srgbClr val="000000"/>
                </a:solidFill>
                <a:uFill>
                  <a:solidFill>
                    <a:srgbClr val="FFFFFF"/>
                  </a:solidFill>
                </a:uFill>
                <a:latin typeface="Arial"/>
              </a:rPr>
              <a:t>Begin van een </a:t>
            </a:r>
            <a:r>
              <a:rPr lang="nl-NL" sz="3200" b="0" strike="noStrike" spc="-1" dirty="0" smtClean="0">
                <a:solidFill>
                  <a:srgbClr val="000000"/>
                </a:solidFill>
                <a:uFill>
                  <a:solidFill>
                    <a:srgbClr val="FFFFFF"/>
                  </a:solidFill>
                </a:uFill>
                <a:latin typeface="Arial"/>
              </a:rPr>
              <a:t>netwerk!</a:t>
            </a:r>
            <a:endParaRPr lang="nl-NL" sz="3200" b="0" strike="noStrike" spc="-1" dirty="0">
              <a:solidFill>
                <a:srgbClr val="000000"/>
              </a:solidFill>
              <a:uFill>
                <a:solidFill>
                  <a:srgbClr val="FFFFFF"/>
                </a:solidFill>
              </a:uFill>
              <a:latin typeface="Arial"/>
            </a:endParaRPr>
          </a:p>
        </p:txBody>
      </p:sp>
      <p:pic>
        <p:nvPicPr>
          <p:cNvPr id="2" name="Afbeelding 1" descr="DSC06873_WORK1_jpg.jpg"/>
          <p:cNvPicPr>
            <a:picLocks noChangeAspect="1"/>
          </p:cNvPicPr>
          <p:nvPr/>
        </p:nvPicPr>
        <p:blipFill>
          <a:blip r:embed="rId3" cstate="print">
            <a:extLst>
              <a:ext uri="{BEBA8EAE-BF5A-486C-A8C5-ECC9F3942E4B}">
                <a14:imgProps xmlns:a14="http://schemas.microsoft.com/office/drawing/2010/main">
                  <a14:imgLayer r:embed="rId4">
                    <a14:imgEffect>
                      <a14:sharpenSoften amount="39000"/>
                    </a14:imgEffect>
                    <a14:imgEffect>
                      <a14:saturation sat="74000"/>
                    </a14:imgEffect>
                    <a14:imgEffect>
                      <a14:brightnessContrast contrast="30000"/>
                    </a14:imgEffect>
                  </a14:imgLayer>
                </a14:imgProps>
              </a:ext>
              <a:ext uri="{28A0092B-C50C-407E-A947-70E740481C1C}">
                <a14:useLocalDpi xmlns:a14="http://schemas.microsoft.com/office/drawing/2010/main"/>
              </a:ext>
            </a:extLst>
          </a:blip>
          <a:stretch>
            <a:fillRect/>
          </a:stretch>
        </p:blipFill>
        <p:spPr>
          <a:xfrm>
            <a:off x="4656666" y="209464"/>
            <a:ext cx="5225055" cy="712873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Shape 1"/>
          <p:cNvSpPr txBox="1"/>
          <p:nvPr/>
        </p:nvSpPr>
        <p:spPr>
          <a:xfrm>
            <a:off x="504000" y="301320"/>
            <a:ext cx="5297235" cy="1262160"/>
          </a:xfrm>
          <a:prstGeom prst="rect">
            <a:avLst/>
          </a:prstGeom>
          <a:noFill/>
          <a:ln>
            <a:noFill/>
          </a:ln>
        </p:spPr>
        <p:txBody>
          <a:bodyPr lIns="0" tIns="0" rIns="0" bIns="0" anchor="ctr"/>
          <a:lstStyle/>
          <a:p>
            <a:pPr algn="ctr">
              <a:buClr>
                <a:srgbClr val="000000"/>
              </a:buClr>
              <a:buSzPct val="45000"/>
            </a:pPr>
            <a:r>
              <a:rPr lang="nl-NL" sz="4400" b="0" strike="noStrike" spc="-1" dirty="0" smtClean="0">
                <a:solidFill>
                  <a:srgbClr val="228B22"/>
                </a:solidFill>
                <a:uFill>
                  <a:solidFill>
                    <a:srgbClr val="FFFFFF"/>
                  </a:solidFill>
                </a:uFill>
                <a:latin typeface="Arial"/>
              </a:rPr>
              <a:t>Waar zijn we nu</a:t>
            </a:r>
            <a:endParaRPr lang="nl-NL" sz="4400" b="0" strike="noStrike" spc="-1" dirty="0">
              <a:solidFill>
                <a:srgbClr val="000000"/>
              </a:solidFill>
              <a:uFill>
                <a:solidFill>
                  <a:srgbClr val="FFFFFF"/>
                </a:solidFill>
              </a:uFill>
              <a:latin typeface="Arial"/>
            </a:endParaRPr>
          </a:p>
        </p:txBody>
      </p:sp>
      <p:sp>
        <p:nvSpPr>
          <p:cNvPr id="75" name="TextShape 2"/>
          <p:cNvSpPr txBox="1"/>
          <p:nvPr/>
        </p:nvSpPr>
        <p:spPr>
          <a:xfrm>
            <a:off x="502450" y="1831760"/>
            <a:ext cx="4246742" cy="4384440"/>
          </a:xfrm>
          <a:prstGeom prst="rect">
            <a:avLst/>
          </a:prstGeom>
          <a:noFill/>
          <a:ln>
            <a:noFill/>
          </a:ln>
        </p:spPr>
        <p:txBody>
          <a:bodyPr lIns="0" tIns="0" rIns="0" bIns="0">
            <a:normAutofit/>
          </a:bodyPr>
          <a:lstStyle/>
          <a:p>
            <a:pPr marL="432000" indent="-324000">
              <a:spcBef>
                <a:spcPts val="1417"/>
              </a:spcBef>
              <a:buClr>
                <a:srgbClr val="000000"/>
              </a:buClr>
              <a:buSzPct val="45000"/>
              <a:buFont typeface="Wingdings" charset="2"/>
              <a:buChar char=""/>
            </a:pPr>
            <a:r>
              <a:rPr lang="nl-NL" sz="3200" b="0" strike="noStrike" spc="-1" dirty="0" smtClean="0">
                <a:solidFill>
                  <a:srgbClr val="000000"/>
                </a:solidFill>
                <a:uFill>
                  <a:solidFill>
                    <a:srgbClr val="FFFFFF"/>
                  </a:solidFill>
                </a:uFill>
                <a:latin typeface="Arial"/>
              </a:rPr>
              <a:t>Leerlijn en lesformat</a:t>
            </a:r>
            <a:endParaRPr lang="nl-NL" sz="3200" b="0" strike="noStrike" spc="-1" dirty="0">
              <a:solidFill>
                <a:srgbClr val="000000"/>
              </a:solidFill>
              <a:uFill>
                <a:solidFill>
                  <a:srgbClr val="FFFFFF"/>
                </a:solidFill>
              </a:uFill>
              <a:latin typeface="Arial"/>
            </a:endParaRPr>
          </a:p>
          <a:p>
            <a:pPr marL="432000" indent="-324000">
              <a:spcBef>
                <a:spcPts val="1417"/>
              </a:spcBef>
              <a:buClr>
                <a:srgbClr val="000000"/>
              </a:buClr>
              <a:buSzPct val="45000"/>
              <a:buFont typeface="Wingdings" charset="2"/>
              <a:buChar char=""/>
            </a:pPr>
            <a:r>
              <a:rPr lang="nl-NL" sz="3200" b="0" strike="noStrike" spc="-1" dirty="0">
                <a:solidFill>
                  <a:srgbClr val="000000"/>
                </a:solidFill>
                <a:uFill>
                  <a:solidFill>
                    <a:srgbClr val="FFFFFF"/>
                  </a:solidFill>
                </a:uFill>
                <a:latin typeface="Arial"/>
              </a:rPr>
              <a:t>Manual CiP</a:t>
            </a:r>
          </a:p>
          <a:p>
            <a:pPr marL="432000" indent="-324000">
              <a:spcBef>
                <a:spcPts val="1417"/>
              </a:spcBef>
              <a:buClr>
                <a:srgbClr val="000000"/>
              </a:buClr>
              <a:buSzPct val="45000"/>
              <a:buFont typeface="Wingdings" charset="2"/>
              <a:buChar char=""/>
            </a:pPr>
            <a:r>
              <a:rPr lang="nl-NL" sz="3200" b="0" strike="noStrike" spc="-1" dirty="0" smtClean="0">
                <a:solidFill>
                  <a:srgbClr val="000000"/>
                </a:solidFill>
                <a:uFill>
                  <a:solidFill>
                    <a:srgbClr val="FFFFFF"/>
                  </a:solidFill>
                </a:uFill>
                <a:latin typeface="Arial"/>
              </a:rPr>
              <a:t>Thema’s</a:t>
            </a:r>
            <a:endParaRPr lang="nl-NL" sz="3200" b="0" strike="noStrike" spc="-1" dirty="0">
              <a:solidFill>
                <a:srgbClr val="000000"/>
              </a:solidFill>
              <a:uFill>
                <a:solidFill>
                  <a:srgbClr val="FFFFFF"/>
                </a:solidFill>
              </a:uFill>
              <a:latin typeface="Arial"/>
            </a:endParaRPr>
          </a:p>
          <a:p>
            <a:pPr marL="432000" indent="-324000">
              <a:spcBef>
                <a:spcPts val="1417"/>
              </a:spcBef>
              <a:buClr>
                <a:srgbClr val="000000"/>
              </a:buClr>
              <a:buSzPct val="45000"/>
              <a:buFont typeface="Wingdings" charset="2"/>
              <a:buChar char=""/>
            </a:pPr>
            <a:r>
              <a:rPr lang="nl-NL" sz="3200" b="0" strike="noStrike" spc="-1" dirty="0" smtClean="0">
                <a:solidFill>
                  <a:srgbClr val="000000"/>
                </a:solidFill>
                <a:uFill>
                  <a:solidFill>
                    <a:srgbClr val="FFFFFF"/>
                  </a:solidFill>
                </a:uFill>
                <a:latin typeface="Arial"/>
              </a:rPr>
              <a:t>Eerste </a:t>
            </a:r>
            <a:r>
              <a:rPr lang="nl-NL" sz="3200" b="0" strike="noStrike" spc="-1" dirty="0">
                <a:solidFill>
                  <a:srgbClr val="000000"/>
                </a:solidFill>
                <a:uFill>
                  <a:solidFill>
                    <a:srgbClr val="FFFFFF"/>
                  </a:solidFill>
                </a:uFill>
                <a:latin typeface="Arial"/>
              </a:rPr>
              <a:t>lessen </a:t>
            </a:r>
            <a:r>
              <a:rPr lang="nl-NL" sz="3200" b="0" strike="noStrike" spc="-1" dirty="0" smtClean="0">
                <a:solidFill>
                  <a:srgbClr val="000000"/>
                </a:solidFill>
                <a:uFill>
                  <a:solidFill>
                    <a:srgbClr val="FFFFFF"/>
                  </a:solidFill>
                </a:uFill>
                <a:latin typeface="Arial"/>
              </a:rPr>
              <a:t>ontworpen</a:t>
            </a:r>
          </a:p>
          <a:p>
            <a:pPr marL="432000" indent="-324000">
              <a:spcBef>
                <a:spcPts val="1417"/>
              </a:spcBef>
              <a:buClr>
                <a:srgbClr val="000000"/>
              </a:buClr>
              <a:buSzPct val="45000"/>
              <a:buFont typeface="Wingdings" charset="2"/>
              <a:buChar char=""/>
            </a:pPr>
            <a:r>
              <a:rPr lang="nl-NL" sz="3200" spc="-1" dirty="0" smtClean="0">
                <a:solidFill>
                  <a:srgbClr val="000000"/>
                </a:solidFill>
                <a:uFill>
                  <a:solidFill>
                    <a:srgbClr val="FFFFFF"/>
                  </a:solidFill>
                </a:uFill>
                <a:latin typeface="Arial"/>
              </a:rPr>
              <a:t>Start Les pilot 2019</a:t>
            </a:r>
            <a:endParaRPr lang="nl-NL" sz="3200" b="0" strike="noStrike" spc="-1" dirty="0">
              <a:solidFill>
                <a:srgbClr val="000000"/>
              </a:solidFill>
              <a:uFill>
                <a:solidFill>
                  <a:srgbClr val="FFFFFF"/>
                </a:solidFill>
              </a:uFill>
              <a:latin typeface="Arial"/>
            </a:endParaRPr>
          </a:p>
        </p:txBody>
      </p:sp>
      <p:pic>
        <p:nvPicPr>
          <p:cNvPr id="2" name="Afbeelding 1" descr="CiP model met 6 lesthemas.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93766" y="1894478"/>
            <a:ext cx="4625308" cy="443249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4400" dirty="0" smtClean="0">
                <a:solidFill>
                  <a:srgbClr val="53A800"/>
                </a:solidFill>
              </a:rPr>
              <a:t>Thema’s en subthema’s</a:t>
            </a:r>
            <a:endParaRPr lang="nl-NL" sz="4400" dirty="0">
              <a:solidFill>
                <a:srgbClr val="53A800"/>
              </a:solidFill>
            </a:endParaRPr>
          </a:p>
        </p:txBody>
      </p:sp>
      <p:pic>
        <p:nvPicPr>
          <p:cNvPr id="5" name="Afbeelding 4" descr="Tabel 1A&amp;B - Middelgroot.jp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838829" y="1563480"/>
            <a:ext cx="7874296" cy="5254729"/>
          </a:xfrm>
          <a:prstGeom prst="rect">
            <a:avLst/>
          </a:prstGeom>
        </p:spPr>
      </p:pic>
    </p:spTree>
    <p:extLst>
      <p:ext uri="{BB962C8B-B14F-4D97-AF65-F5344CB8AC3E}">
        <p14:creationId xmlns:p14="http://schemas.microsoft.com/office/powerpoint/2010/main" val="3240141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2985" y="2921471"/>
            <a:ext cx="4195000" cy="1262160"/>
          </a:xfrm>
        </p:spPr>
        <p:txBody>
          <a:bodyPr/>
          <a:lstStyle/>
          <a:p>
            <a:pPr algn="ctr"/>
            <a:r>
              <a:rPr lang="nl-NL" sz="4400" dirty="0" smtClean="0">
                <a:solidFill>
                  <a:srgbClr val="228B22"/>
                </a:solidFill>
              </a:rPr>
              <a:t>Lesformulier</a:t>
            </a:r>
            <a:endParaRPr lang="nl-NL" sz="4400" dirty="0">
              <a:solidFill>
                <a:srgbClr val="228B22"/>
              </a:solidFill>
            </a:endParaRPr>
          </a:p>
        </p:txBody>
      </p:sp>
      <p:pic>
        <p:nvPicPr>
          <p:cNvPr id="5" name="Afbeelding 4" descr="Les invul formulier.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57985" y="929085"/>
            <a:ext cx="4632467" cy="572764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918841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4400" dirty="0" smtClean="0">
                <a:solidFill>
                  <a:srgbClr val="53A800"/>
                </a:solidFill>
              </a:rPr>
              <a:t>Voedselbos educatie:</a:t>
            </a:r>
            <a:br>
              <a:rPr lang="nl-NL" sz="4400" dirty="0" smtClean="0">
                <a:solidFill>
                  <a:srgbClr val="53A800"/>
                </a:solidFill>
              </a:rPr>
            </a:br>
            <a:r>
              <a:rPr lang="nl-NL" sz="4400" dirty="0" smtClean="0">
                <a:solidFill>
                  <a:srgbClr val="53A800"/>
                </a:solidFill>
              </a:rPr>
              <a:t>Ontwerp en functie</a:t>
            </a:r>
            <a:endParaRPr lang="nl-NL" sz="4400" dirty="0">
              <a:solidFill>
                <a:srgbClr val="53A800"/>
              </a:solidFill>
            </a:endParaRPr>
          </a:p>
        </p:txBody>
      </p:sp>
      <p:pic>
        <p:nvPicPr>
          <p:cNvPr id="5" name="Afbeelding 4" descr="Leeromgeving.jpg"/>
          <p:cNvPicPr>
            <a:picLocks noChangeAspect="1"/>
          </p:cNvPicPr>
          <p:nvPr/>
        </p:nvPicPr>
        <p:blipFill>
          <a:blip r:embed="rId3">
            <a:extLst>
              <a:ext uri="{BEBA8EAE-BF5A-486C-A8C5-ECC9F3942E4B}">
                <a14:imgProps xmlns:a14="http://schemas.microsoft.com/office/drawing/2010/main">
                  <a14:imgLayer r:embed="rId4">
                    <a14:imgEffect>
                      <a14:sharpenSoften amount="43000"/>
                    </a14:imgEffect>
                  </a14:imgLayer>
                </a14:imgProps>
              </a:ext>
              <a:ext uri="{28A0092B-C50C-407E-A947-70E740481C1C}">
                <a14:useLocalDpi xmlns:a14="http://schemas.microsoft.com/office/drawing/2010/main"/>
              </a:ext>
            </a:extLst>
          </a:blip>
          <a:stretch>
            <a:fillRect/>
          </a:stretch>
        </p:blipFill>
        <p:spPr>
          <a:xfrm>
            <a:off x="441861" y="1748310"/>
            <a:ext cx="4206966" cy="5735827"/>
          </a:xfrm>
          <a:prstGeom prst="rect">
            <a:avLst/>
          </a:prstGeom>
        </p:spPr>
      </p:pic>
      <p:pic>
        <p:nvPicPr>
          <p:cNvPr id="6" name="Afbeelding 5" descr="DSC0657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5194624" y="3044485"/>
            <a:ext cx="5319584" cy="2993152"/>
          </a:xfrm>
          <a:prstGeom prst="rect">
            <a:avLst/>
          </a:prstGeom>
        </p:spPr>
      </p:pic>
    </p:spTree>
    <p:extLst>
      <p:ext uri="{BB962C8B-B14F-4D97-AF65-F5344CB8AC3E}">
        <p14:creationId xmlns:p14="http://schemas.microsoft.com/office/powerpoint/2010/main" val="2244318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Shape 1"/>
          <p:cNvSpPr txBox="1"/>
          <p:nvPr/>
        </p:nvSpPr>
        <p:spPr>
          <a:xfrm>
            <a:off x="1039936" y="856615"/>
            <a:ext cx="8001864" cy="1534624"/>
          </a:xfrm>
          <a:prstGeom prst="rect">
            <a:avLst/>
          </a:prstGeom>
          <a:noFill/>
          <a:ln>
            <a:noFill/>
          </a:ln>
        </p:spPr>
        <p:txBody>
          <a:bodyPr lIns="0" tIns="0" rIns="0" bIns="0" anchor="ctr"/>
          <a:lstStyle/>
          <a:p>
            <a:pPr algn="ctr">
              <a:buClr>
                <a:srgbClr val="000000"/>
              </a:buClr>
              <a:buSzPct val="45000"/>
            </a:pPr>
            <a:r>
              <a:rPr lang="nl-NL" sz="6600" spc="-1" dirty="0" smtClean="0">
                <a:solidFill>
                  <a:srgbClr val="228B22"/>
                </a:solidFill>
                <a:uFill>
                  <a:solidFill>
                    <a:srgbClr val="FFFFFF"/>
                  </a:solidFill>
                </a:uFill>
                <a:latin typeface="Arial"/>
              </a:rPr>
              <a:t>Inspiratie</a:t>
            </a:r>
          </a:p>
        </p:txBody>
      </p:sp>
      <p:pic>
        <p:nvPicPr>
          <p:cNvPr id="81" name="Afbeelding 80"/>
          <p:cNvPicPr/>
          <p:nvPr/>
        </p:nvPicPr>
        <p:blipFill>
          <a:blip r:embed="rId3" cstate="print">
            <a:extLst>
              <a:ext uri="{28A0092B-C50C-407E-A947-70E740481C1C}">
                <a14:useLocalDpi xmlns:a14="http://schemas.microsoft.com/office/drawing/2010/main"/>
              </a:ext>
            </a:extLst>
          </a:blip>
          <a:stretch/>
        </p:blipFill>
        <p:spPr>
          <a:xfrm>
            <a:off x="4845629" y="3675357"/>
            <a:ext cx="2444040" cy="3312000"/>
          </a:xfrm>
          <a:prstGeom prst="rect">
            <a:avLst/>
          </a:prstGeom>
          <a:ln>
            <a:noFill/>
          </a:ln>
        </p:spPr>
      </p:pic>
      <p:pic>
        <p:nvPicPr>
          <p:cNvPr id="79" name="Afbeelding 78"/>
          <p:cNvPicPr/>
          <p:nvPr/>
        </p:nvPicPr>
        <p:blipFill>
          <a:blip r:embed="rId4" cstate="print">
            <a:extLst>
              <a:ext uri="{28A0092B-C50C-407E-A947-70E740481C1C}">
                <a14:useLocalDpi xmlns:a14="http://schemas.microsoft.com/office/drawing/2010/main"/>
              </a:ext>
            </a:extLst>
          </a:blip>
          <a:stretch/>
        </p:blipFill>
        <p:spPr>
          <a:xfrm>
            <a:off x="2082063" y="2493158"/>
            <a:ext cx="2862000" cy="4384440"/>
          </a:xfrm>
          <a:prstGeom prst="rect">
            <a:avLst/>
          </a:prstGeom>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Afbeelding 88"/>
          <p:cNvPicPr/>
          <p:nvPr/>
        </p:nvPicPr>
        <p:blipFill>
          <a:blip r:embed="rId2" cstate="print">
            <a:extLst>
              <a:ext uri="{28A0092B-C50C-407E-A947-70E740481C1C}">
                <a14:useLocalDpi xmlns:a14="http://schemas.microsoft.com/office/drawing/2010/main"/>
              </a:ext>
            </a:extLst>
          </a:blip>
          <a:stretch/>
        </p:blipFill>
        <p:spPr>
          <a:xfrm>
            <a:off x="360" y="304920"/>
            <a:ext cx="10079640" cy="5671080"/>
          </a:xfrm>
          <a:prstGeom prst="rect">
            <a:avLst/>
          </a:prstGeom>
          <a:ln>
            <a:noFill/>
          </a:ln>
        </p:spPr>
      </p:pic>
      <p:pic>
        <p:nvPicPr>
          <p:cNvPr id="90" name="Afbeelding 89"/>
          <p:cNvPicPr/>
          <p:nvPr/>
        </p:nvPicPr>
        <p:blipFill>
          <a:blip r:embed="rId3"/>
          <a:stretch/>
        </p:blipFill>
        <p:spPr>
          <a:xfrm>
            <a:off x="7560000" y="6004440"/>
            <a:ext cx="2205360" cy="1555560"/>
          </a:xfrm>
          <a:prstGeom prst="rect">
            <a:avLst/>
          </a:prstGeom>
          <a:ln>
            <a:noFill/>
          </a:ln>
        </p:spPr>
      </p:pic>
      <p:sp>
        <p:nvSpPr>
          <p:cNvPr id="91" name="TextShape 1"/>
          <p:cNvSpPr txBox="1"/>
          <p:nvPr/>
        </p:nvSpPr>
        <p:spPr>
          <a:xfrm>
            <a:off x="216000" y="6408000"/>
            <a:ext cx="6696000" cy="1114200"/>
          </a:xfrm>
          <a:prstGeom prst="rect">
            <a:avLst/>
          </a:prstGeom>
          <a:noFill/>
          <a:ln>
            <a:noFill/>
          </a:ln>
        </p:spPr>
        <p:txBody>
          <a:bodyPr lIns="90000" tIns="45000" rIns="90000" bIns="45000"/>
          <a:lstStyle/>
          <a:p>
            <a:r>
              <a:rPr lang="nl-NL" sz="1800" b="0" strike="noStrike" spc="-1">
                <a:solidFill>
                  <a:srgbClr val="53A800"/>
                </a:solidFill>
                <a:uFill>
                  <a:solidFill>
                    <a:srgbClr val="FFFFFF"/>
                  </a:solidFill>
                </a:uFill>
                <a:latin typeface="Arial"/>
              </a:rPr>
              <a:t>voedselbosvlaardingen.nl</a:t>
            </a:r>
            <a:r>
              <a:t/>
            </a:r>
            <a:br/>
            <a:r>
              <a:t/>
            </a:r>
            <a:br/>
            <a:r>
              <a:rPr lang="nl-NL" sz="1800" b="0" strike="noStrike" spc="-1">
                <a:solidFill>
                  <a:srgbClr val="53A800"/>
                </a:solidFill>
                <a:uFill>
                  <a:solidFill>
                    <a:srgbClr val="FFFFFF"/>
                  </a:solidFill>
                </a:uFill>
                <a:latin typeface="Arial"/>
                <a:hlinkClick r:id="rId4"/>
              </a:rPr>
              <a:t>info@voedselbosvlaardingen.nl</a:t>
            </a:r>
            <a:r>
              <a:t/>
            </a:r>
            <a:br/>
            <a:endParaRPr lang="nl-NL" sz="1800" b="0" strike="noStrike" spc="-1">
              <a:solidFill>
                <a:srgbClr val="000000"/>
              </a:solidFill>
              <a:uFill>
                <a:solidFill>
                  <a:srgbClr val="FFFFFF"/>
                </a:solidFill>
              </a:u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1531" y="320402"/>
            <a:ext cx="9071640" cy="1262160"/>
          </a:xfrm>
        </p:spPr>
        <p:txBody>
          <a:bodyPr/>
          <a:lstStyle/>
          <a:p>
            <a:pPr algn="ctr"/>
            <a:r>
              <a:rPr lang="nl-NL" sz="4400" dirty="0" smtClean="0">
                <a:solidFill>
                  <a:srgbClr val="53A800"/>
                </a:solidFill>
              </a:rPr>
              <a:t>Aanleiding</a:t>
            </a:r>
            <a:endParaRPr lang="nl-NL" sz="4400" dirty="0">
              <a:solidFill>
                <a:srgbClr val="53A800"/>
              </a:solidFill>
            </a:endParaRPr>
          </a:p>
        </p:txBody>
      </p:sp>
      <p:pic>
        <p:nvPicPr>
          <p:cNvPr id="5" name="Afbeelding 4" descr=" 7 laag plaatje 2_WORK1_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78243"/>
            <a:ext cx="10080625" cy="4636758"/>
          </a:xfrm>
          <a:prstGeom prst="rect">
            <a:avLst/>
          </a:prstGeom>
        </p:spPr>
      </p:pic>
    </p:spTree>
    <p:extLst>
      <p:ext uri="{BB962C8B-B14F-4D97-AF65-F5344CB8AC3E}">
        <p14:creationId xmlns:p14="http://schemas.microsoft.com/office/powerpoint/2010/main" val="1449749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4000" y="403239"/>
            <a:ext cx="9071640" cy="1262160"/>
          </a:xfrm>
        </p:spPr>
        <p:txBody>
          <a:bodyPr/>
          <a:lstStyle/>
          <a:p>
            <a:pPr algn="ctr"/>
            <a:r>
              <a:rPr lang="nl-NL" sz="4400" dirty="0" smtClean="0">
                <a:solidFill>
                  <a:srgbClr val="53A800"/>
                </a:solidFill>
              </a:rPr>
              <a:t>Werkgroep</a:t>
            </a:r>
            <a:br>
              <a:rPr lang="nl-NL" sz="4400" dirty="0" smtClean="0">
                <a:solidFill>
                  <a:srgbClr val="53A800"/>
                </a:solidFill>
              </a:rPr>
            </a:br>
            <a:r>
              <a:rPr lang="nl-NL" sz="4400" dirty="0" smtClean="0">
                <a:solidFill>
                  <a:srgbClr val="53A800"/>
                </a:solidFill>
              </a:rPr>
              <a:t>Voedselbos educatie Vlaardingen</a:t>
            </a:r>
            <a:endParaRPr lang="nl-NL" sz="4400" dirty="0">
              <a:solidFill>
                <a:srgbClr val="53A800"/>
              </a:solidFill>
            </a:endParaRPr>
          </a:p>
        </p:txBody>
      </p:sp>
      <p:pic>
        <p:nvPicPr>
          <p:cNvPr id="3" name="Afbeelding 2" descr="DSC04271.JPG"/>
          <p:cNvPicPr>
            <a:picLocks noChangeAspect="1"/>
          </p:cNvPicPr>
          <p:nvPr/>
        </p:nvPicPr>
        <p:blipFill>
          <a:blip r:embed="rId3" cstate="print">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a:ext>
            </a:extLst>
          </a:blip>
          <a:stretch>
            <a:fillRect/>
          </a:stretch>
        </p:blipFill>
        <p:spPr>
          <a:xfrm rot="5400000">
            <a:off x="543791" y="3265341"/>
            <a:ext cx="5144970" cy="2894902"/>
          </a:xfrm>
          <a:prstGeom prst="rect">
            <a:avLst/>
          </a:prstGeom>
        </p:spPr>
      </p:pic>
      <p:pic>
        <p:nvPicPr>
          <p:cNvPr id="4" name="Afbeelding 3" descr="RFGN_VV-schetsontwerp_3_inrichting_v04-KLEUR_WORK1_jp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29462" y="2140306"/>
            <a:ext cx="3702156" cy="5064609"/>
          </a:xfrm>
          <a:prstGeom prst="rect">
            <a:avLst/>
          </a:prstGeom>
        </p:spPr>
      </p:pic>
    </p:spTree>
    <p:extLst>
      <p:ext uri="{BB962C8B-B14F-4D97-AF65-F5344CB8AC3E}">
        <p14:creationId xmlns:p14="http://schemas.microsoft.com/office/powerpoint/2010/main" val="3045433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NL" sz="5400" dirty="0" smtClean="0">
                <a:solidFill>
                  <a:srgbClr val="228B22"/>
                </a:solidFill>
              </a:rPr>
              <a:t>Stevige basis</a:t>
            </a:r>
            <a:endParaRPr lang="nl-NL" sz="5400" dirty="0">
              <a:solidFill>
                <a:srgbClr val="228B22"/>
              </a:solidFill>
            </a:endParaRPr>
          </a:p>
        </p:txBody>
      </p:sp>
      <p:pic>
        <p:nvPicPr>
          <p:cNvPr id="3" name="Afbeelding 2" descr="DSC01036.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0" y="1974148"/>
            <a:ext cx="10080625" cy="4863153"/>
          </a:xfrm>
          <a:prstGeom prst="rect">
            <a:avLst/>
          </a:prstGeom>
        </p:spPr>
      </p:pic>
    </p:spTree>
    <p:extLst>
      <p:ext uri="{BB962C8B-B14F-4D97-AF65-F5344CB8AC3E}">
        <p14:creationId xmlns:p14="http://schemas.microsoft.com/office/powerpoint/2010/main" val="1128095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1346" y="109758"/>
            <a:ext cx="8848531" cy="1740469"/>
          </a:xfrm>
        </p:spPr>
        <p:txBody>
          <a:bodyPr/>
          <a:lstStyle/>
          <a:p>
            <a:pPr algn="ctr"/>
            <a:r>
              <a:rPr lang="nl-NL" sz="5400" dirty="0" smtClean="0">
                <a:solidFill>
                  <a:srgbClr val="53A800"/>
                </a:solidFill>
              </a:rPr>
              <a:t>Les experimenten </a:t>
            </a:r>
            <a:endParaRPr lang="nl-NL" sz="5400" dirty="0">
              <a:solidFill>
                <a:srgbClr val="53A800"/>
              </a:solidFill>
            </a:endParaRPr>
          </a:p>
        </p:txBody>
      </p:sp>
      <p:pic>
        <p:nvPicPr>
          <p:cNvPr id="13" name="Afbeelding 12" descr="speurkaart_WORK2_jpg.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3137" y="2469585"/>
            <a:ext cx="3336255" cy="4588332"/>
          </a:xfrm>
          <a:prstGeom prst="rect">
            <a:avLst/>
          </a:prstGeom>
        </p:spPr>
      </p:pic>
      <p:pic>
        <p:nvPicPr>
          <p:cNvPr id="14" name="Afbeelding 13" descr="Heksen speurtocht kaft _FACEBOOK_WORK2_jpg.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21876" y="1677748"/>
            <a:ext cx="3303725" cy="4290414"/>
          </a:xfrm>
          <a:prstGeom prst="rect">
            <a:avLst/>
          </a:prstGeom>
        </p:spPr>
      </p:pic>
      <p:pic>
        <p:nvPicPr>
          <p:cNvPr id="15" name="Afbeelding 14" descr="Heksenkruiden_WORK2c_sd_jp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21824" y="3222221"/>
            <a:ext cx="4954285" cy="4164975"/>
          </a:xfrm>
          <a:prstGeom prst="rect">
            <a:avLst/>
          </a:prstGeom>
        </p:spPr>
      </p:pic>
    </p:spTree>
    <p:extLst>
      <p:ext uri="{BB962C8B-B14F-4D97-AF65-F5344CB8AC3E}">
        <p14:creationId xmlns:p14="http://schemas.microsoft.com/office/powerpoint/2010/main" val="2445191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4000" y="465958"/>
            <a:ext cx="9071640" cy="1462670"/>
          </a:xfrm>
        </p:spPr>
        <p:txBody>
          <a:bodyPr/>
          <a:lstStyle/>
          <a:p>
            <a:pPr algn="ctr"/>
            <a:r>
              <a:rPr lang="nl-NL" sz="4800" dirty="0" smtClean="0">
                <a:solidFill>
                  <a:srgbClr val="53A800"/>
                </a:solidFill>
              </a:rPr>
              <a:t>Kooklessen</a:t>
            </a:r>
            <a:br>
              <a:rPr lang="nl-NL" sz="4800" dirty="0" smtClean="0">
                <a:solidFill>
                  <a:srgbClr val="53A800"/>
                </a:solidFill>
              </a:rPr>
            </a:br>
            <a:r>
              <a:rPr lang="nl-NL" sz="4800" dirty="0" smtClean="0">
                <a:solidFill>
                  <a:srgbClr val="53A800"/>
                </a:solidFill>
              </a:rPr>
              <a:t>wilde eetbare planten</a:t>
            </a:r>
            <a:endParaRPr lang="nl-NL" sz="4800" dirty="0">
              <a:solidFill>
                <a:srgbClr val="53A800"/>
              </a:solidFill>
            </a:endParaRPr>
          </a:p>
        </p:txBody>
      </p:sp>
      <p:pic>
        <p:nvPicPr>
          <p:cNvPr id="3" name="Afbeelding 2" descr="DSC01330.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60000"/>
                    </a14:imgEffect>
                  </a14:imgLayer>
                </a14:imgProps>
              </a:ext>
              <a:ext uri="{28A0092B-C50C-407E-A947-70E740481C1C}">
                <a14:useLocalDpi xmlns:a14="http://schemas.microsoft.com/office/drawing/2010/main"/>
              </a:ext>
            </a:extLst>
          </a:blip>
          <a:srcRect/>
          <a:stretch/>
        </p:blipFill>
        <p:spPr>
          <a:xfrm rot="5400000">
            <a:off x="-871900" y="3453667"/>
            <a:ext cx="5054050" cy="2714450"/>
          </a:xfrm>
          <a:prstGeom prst="rect">
            <a:avLst/>
          </a:prstGeom>
        </p:spPr>
      </p:pic>
      <p:pic>
        <p:nvPicPr>
          <p:cNvPr id="5" name="Afbeelding 4" descr="DSC06933.jpg"/>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3276913" y="2377946"/>
            <a:ext cx="6377413" cy="3588358"/>
          </a:xfrm>
          <a:prstGeom prst="rect">
            <a:avLst/>
          </a:prstGeom>
        </p:spPr>
      </p:pic>
    </p:spTree>
    <p:extLst>
      <p:ext uri="{BB962C8B-B14F-4D97-AF65-F5344CB8AC3E}">
        <p14:creationId xmlns:p14="http://schemas.microsoft.com/office/powerpoint/2010/main" val="1281982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3581" y="319121"/>
            <a:ext cx="6577345" cy="1262160"/>
          </a:xfrm>
        </p:spPr>
        <p:txBody>
          <a:bodyPr/>
          <a:lstStyle/>
          <a:p>
            <a:pPr algn="ctr"/>
            <a:r>
              <a:rPr lang="nl-NL" sz="4800" dirty="0" smtClean="0">
                <a:solidFill>
                  <a:srgbClr val="228B22"/>
                </a:solidFill>
              </a:rPr>
              <a:t>Kruiden workshops</a:t>
            </a:r>
            <a:endParaRPr lang="nl-NL" sz="4800" dirty="0">
              <a:solidFill>
                <a:srgbClr val="228B22"/>
              </a:solidFill>
            </a:endParaRPr>
          </a:p>
        </p:txBody>
      </p:sp>
      <p:pic>
        <p:nvPicPr>
          <p:cNvPr id="4" name="Afbeelding 3" descr="DSC08422.JPG"/>
          <p:cNvPicPr>
            <a:picLocks noChangeAspect="1"/>
          </p:cNvPicPr>
          <p:nvPr/>
        </p:nvPicPr>
        <p:blipFill>
          <a:blip r:embed="rId3" cstate="print">
            <a:extLst>
              <a:ext uri="{BEBA8EAE-BF5A-486C-A8C5-ECC9F3942E4B}">
                <a14:imgProps xmlns:a14="http://schemas.microsoft.com/office/drawing/2010/main">
                  <a14:imgLayer r:embed="rId4">
                    <a14:imgEffect>
                      <a14:sharpenSoften amount="40000"/>
                    </a14:imgEffect>
                    <a14:imgEffect>
                      <a14:colorTemperature colorTemp="6000"/>
                    </a14:imgEffect>
                  </a14:imgLayer>
                </a14:imgProps>
              </a:ext>
              <a:ext uri="{28A0092B-C50C-407E-A947-70E740481C1C}">
                <a14:useLocalDpi xmlns:a14="http://schemas.microsoft.com/office/drawing/2010/main"/>
              </a:ext>
            </a:extLst>
          </a:blip>
          <a:stretch>
            <a:fillRect/>
          </a:stretch>
        </p:blipFill>
        <p:spPr>
          <a:xfrm>
            <a:off x="313580" y="1773910"/>
            <a:ext cx="9383889" cy="5280001"/>
          </a:xfrm>
          <a:prstGeom prst="rect">
            <a:avLst/>
          </a:prstGeom>
        </p:spPr>
      </p:pic>
    </p:spTree>
    <p:extLst>
      <p:ext uri="{BB962C8B-B14F-4D97-AF65-F5344CB8AC3E}">
        <p14:creationId xmlns:p14="http://schemas.microsoft.com/office/powerpoint/2010/main" val="144750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3999" y="356200"/>
            <a:ext cx="6151741" cy="2897380"/>
          </a:xfrm>
        </p:spPr>
        <p:txBody>
          <a:bodyPr/>
          <a:lstStyle/>
          <a:p>
            <a:pPr algn="l"/>
            <a:r>
              <a:rPr lang="nl-NL" sz="4400" dirty="0">
                <a:solidFill>
                  <a:srgbClr val="53A800"/>
                </a:solidFill>
              </a:rPr>
              <a:t>p</a:t>
            </a:r>
            <a:r>
              <a:rPr lang="nl-NL" sz="4400" dirty="0" smtClean="0">
                <a:solidFill>
                  <a:srgbClr val="53A800"/>
                </a:solidFill>
              </a:rPr>
              <a:t>olderparade </a:t>
            </a:r>
            <a:br>
              <a:rPr lang="nl-NL" sz="4400" dirty="0" smtClean="0">
                <a:solidFill>
                  <a:srgbClr val="53A800"/>
                </a:solidFill>
              </a:rPr>
            </a:br>
            <a:r>
              <a:rPr lang="nl-NL" sz="4400" dirty="0" smtClean="0">
                <a:solidFill>
                  <a:srgbClr val="53A800"/>
                </a:solidFill>
              </a:rPr>
              <a:t>midden delflanddag</a:t>
            </a:r>
            <a:br>
              <a:rPr lang="nl-NL" sz="4400" dirty="0" smtClean="0">
                <a:solidFill>
                  <a:srgbClr val="53A800"/>
                </a:solidFill>
              </a:rPr>
            </a:br>
            <a:r>
              <a:rPr lang="nl-NL" sz="4400" dirty="0" smtClean="0">
                <a:solidFill>
                  <a:srgbClr val="53A800"/>
                </a:solidFill>
              </a:rPr>
              <a:t>kinderfeestjes</a:t>
            </a:r>
            <a:br>
              <a:rPr lang="nl-NL" sz="4400" dirty="0" smtClean="0">
                <a:solidFill>
                  <a:srgbClr val="53A800"/>
                </a:solidFill>
              </a:rPr>
            </a:br>
            <a:r>
              <a:rPr lang="nl-NL" sz="4400" dirty="0" smtClean="0">
                <a:solidFill>
                  <a:srgbClr val="53A800"/>
                </a:solidFill>
              </a:rPr>
              <a:t>randprogrammering</a:t>
            </a:r>
            <a:endParaRPr lang="nl-NL" sz="4400" dirty="0">
              <a:solidFill>
                <a:srgbClr val="53A800"/>
              </a:solidFill>
            </a:endParaRPr>
          </a:p>
        </p:txBody>
      </p:sp>
      <p:pic>
        <p:nvPicPr>
          <p:cNvPr id="3" name="Afbeelding 2" descr="DSC07242_WORK2_sd_jpg.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7950" y="3449579"/>
            <a:ext cx="6361688" cy="3684779"/>
          </a:xfrm>
          <a:prstGeom prst="rect">
            <a:avLst/>
          </a:prstGeom>
        </p:spPr>
      </p:pic>
      <p:pic>
        <p:nvPicPr>
          <p:cNvPr id="4" name="Afbeelding 3" descr="DSC0337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5527123" y="2880292"/>
            <a:ext cx="5575067" cy="3136903"/>
          </a:xfrm>
          <a:prstGeom prst="rect">
            <a:avLst/>
          </a:prstGeom>
        </p:spPr>
      </p:pic>
    </p:spTree>
    <p:extLst>
      <p:ext uri="{BB962C8B-B14F-4D97-AF65-F5344CB8AC3E}">
        <p14:creationId xmlns:p14="http://schemas.microsoft.com/office/powerpoint/2010/main" val="2616976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1064</TotalTime>
  <Words>1145</Words>
  <Application>Microsoft Office PowerPoint</Application>
  <PresentationFormat>Aangepast</PresentationFormat>
  <Paragraphs>123</Paragraphs>
  <Slides>27</Slides>
  <Notes>24</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27</vt:i4>
      </vt:variant>
    </vt:vector>
  </HeadingPairs>
  <TitlesOfParts>
    <vt:vector size="34" baseType="lpstr">
      <vt:lpstr>Arial</vt:lpstr>
      <vt:lpstr>Calibri</vt:lpstr>
      <vt:lpstr>DejaVu Sans</vt:lpstr>
      <vt:lpstr>Symbol</vt:lpstr>
      <vt:lpstr>Times New Roman</vt:lpstr>
      <vt:lpstr>Wingdings</vt:lpstr>
      <vt:lpstr>Office Theme</vt:lpstr>
      <vt:lpstr>PowerPoint-presentatie</vt:lpstr>
      <vt:lpstr>PowerPoint-presentatie</vt:lpstr>
      <vt:lpstr>Aanleiding</vt:lpstr>
      <vt:lpstr>Werkgroep Voedselbos educatie Vlaardingen</vt:lpstr>
      <vt:lpstr>Stevige basis</vt:lpstr>
      <vt:lpstr>Les experimenten </vt:lpstr>
      <vt:lpstr>Kooklessen wilde eetbare planten</vt:lpstr>
      <vt:lpstr>Kruiden workshops</vt:lpstr>
      <vt:lpstr>polderparade  midden delflanddag kinderfeestjes randprogrammering</vt:lpstr>
      <vt:lpstr>Activiteiten met volwassenen en kinderen</vt:lpstr>
      <vt:lpstr>Doelgroepen</vt:lpstr>
      <vt:lpstr>Beheerders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Thema’s en subthema’s</vt:lpstr>
      <vt:lpstr>Lesformulier</vt:lpstr>
      <vt:lpstr>Voedselbos educatie: Ontwerp en functie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Ton Jense</dc:creator>
  <dc:description/>
  <cp:lastModifiedBy>Ton Jense</cp:lastModifiedBy>
  <cp:revision>85</cp:revision>
  <dcterms:created xsi:type="dcterms:W3CDTF">2018-02-21T08:48:03Z</dcterms:created>
  <dcterms:modified xsi:type="dcterms:W3CDTF">2018-11-29T09:53:01Z</dcterms:modified>
  <dc:language>nl-NL</dc:language>
</cp:coreProperties>
</file>